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sldIdLst>
    <p:sldId id="374" r:id="rId3"/>
    <p:sldId id="257" r:id="rId4"/>
    <p:sldId id="295" r:id="rId5"/>
    <p:sldId id="288" r:id="rId6"/>
    <p:sldId id="289" r:id="rId7"/>
    <p:sldId id="377" r:id="rId8"/>
    <p:sldId id="380" r:id="rId9"/>
    <p:sldId id="291" r:id="rId10"/>
    <p:sldId id="378" r:id="rId11"/>
    <p:sldId id="381" r:id="rId12"/>
    <p:sldId id="383" r:id="rId13"/>
    <p:sldId id="293" r:id="rId14"/>
    <p:sldId id="277" r:id="rId15"/>
    <p:sldId id="294" r:id="rId16"/>
    <p:sldId id="379" r:id="rId17"/>
    <p:sldId id="292" r:id="rId18"/>
    <p:sldId id="384" r:id="rId19"/>
    <p:sldId id="283" r:id="rId20"/>
    <p:sldId id="284" r:id="rId21"/>
    <p:sldId id="286" r:id="rId22"/>
    <p:sldId id="372" r:id="rId23"/>
    <p:sldId id="260" r:id="rId24"/>
    <p:sldId id="373" r:id="rId25"/>
    <p:sldId id="280" r:id="rId26"/>
    <p:sldId id="375" r:id="rId27"/>
    <p:sldId id="387" r:id="rId28"/>
    <p:sldId id="385" r:id="rId29"/>
    <p:sldId id="386" r:id="rId30"/>
    <p:sldId id="263" r:id="rId31"/>
    <p:sldId id="330" r:id="rId32"/>
    <p:sldId id="376" r:id="rId33"/>
    <p:sldId id="329" r:id="rId34"/>
    <p:sldId id="264" r:id="rId35"/>
    <p:sldId id="308" r:id="rId36"/>
    <p:sldId id="309" r:id="rId37"/>
    <p:sldId id="265" r:id="rId38"/>
    <p:sldId id="266" r:id="rId39"/>
    <p:sldId id="307" r:id="rId40"/>
    <p:sldId id="302" r:id="rId41"/>
    <p:sldId id="311" r:id="rId42"/>
    <p:sldId id="312" r:id="rId43"/>
    <p:sldId id="267" r:id="rId44"/>
    <p:sldId id="268" r:id="rId45"/>
    <p:sldId id="279" r:id="rId46"/>
    <p:sldId id="299" r:id="rId47"/>
    <p:sldId id="269" r:id="rId48"/>
    <p:sldId id="298" r:id="rId49"/>
    <p:sldId id="296" r:id="rId50"/>
    <p:sldId id="297" r:id="rId51"/>
    <p:sldId id="306" r:id="rId52"/>
    <p:sldId id="310" r:id="rId53"/>
    <p:sldId id="314" r:id="rId54"/>
    <p:sldId id="313" r:id="rId55"/>
    <p:sldId id="270" r:id="rId56"/>
    <p:sldId id="271" r:id="rId57"/>
    <p:sldId id="325" r:id="rId58"/>
    <p:sldId id="272" r:id="rId59"/>
    <p:sldId id="326" r:id="rId60"/>
    <p:sldId id="328" r:id="rId61"/>
    <p:sldId id="273" r:id="rId62"/>
    <p:sldId id="274" r:id="rId63"/>
    <p:sldId id="275" r:id="rId64"/>
    <p:sldId id="276" r:id="rId65"/>
    <p:sldId id="315" r:id="rId66"/>
    <p:sldId id="262" r:id="rId67"/>
    <p:sldId id="316" r:id="rId68"/>
    <p:sldId id="317" r:id="rId69"/>
    <p:sldId id="318" r:id="rId70"/>
    <p:sldId id="319" r:id="rId71"/>
    <p:sldId id="300" r:id="rId72"/>
    <p:sldId id="320" r:id="rId73"/>
    <p:sldId id="321" r:id="rId74"/>
    <p:sldId id="322" r:id="rId75"/>
    <p:sldId id="331" r:id="rId76"/>
    <p:sldId id="332" r:id="rId77"/>
    <p:sldId id="333" r:id="rId78"/>
    <p:sldId id="334" r:id="rId79"/>
    <p:sldId id="335" r:id="rId80"/>
    <p:sldId id="343" r:id="rId81"/>
    <p:sldId id="344" r:id="rId82"/>
    <p:sldId id="345" r:id="rId83"/>
    <p:sldId id="403" r:id="rId84"/>
    <p:sldId id="351" r:id="rId85"/>
    <p:sldId id="347" r:id="rId86"/>
    <p:sldId id="352" r:id="rId87"/>
    <p:sldId id="349" r:id="rId88"/>
    <p:sldId id="350" r:id="rId89"/>
    <p:sldId id="369" r:id="rId90"/>
    <p:sldId id="371" r:id="rId91"/>
    <p:sldId id="366" r:id="rId92"/>
    <p:sldId id="368" r:id="rId93"/>
    <p:sldId id="367" r:id="rId94"/>
    <p:sldId id="388" r:id="rId95"/>
    <p:sldId id="370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2" y="2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91A3-674E-4885-82BE-474C2A970658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28762-F216-D2D0-0469-E4FA00C4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6DCB1-8FFE-F95A-CD8A-816EC0C9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284C93-2038-86D5-E228-03B613CEB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02725-0895-08D0-37B4-95884E71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123385-6B27-8007-B805-970A341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97EF87-3976-BEFC-067D-8AD41B51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0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1EABB-06F9-038F-BC6F-A274C808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69E0E1-D31C-0046-5959-EE68D38EF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E7851-9671-80EB-F122-3D2B10975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37362-2652-B27F-C0D9-3EE7DBFE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1596F8-941B-8673-BC62-B9E399BA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290292-843D-8D90-6B1B-7D1D5FEC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27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DD651-C70C-C06E-07A7-F1D1DBB5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656CF0-AED0-7A09-E75A-1BDB767B0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A572A-CCAC-95DC-4449-24A70765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FBA24-4266-86A6-A7B8-7C8E12B9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34C23-925F-A032-A508-A691C6C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8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71AB0E-2DCE-555F-20F7-061F36500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EC7F74-D221-6991-942C-9BD598540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F2E08-778C-C128-F253-5124B152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91666-9E8A-7EB6-5053-3C88D6B5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F7A82-F0D0-2F07-F977-63B6E7DD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1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5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65AF8-96B5-B5FE-19F4-7507F7AE0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7E06F6-B315-E4CD-E010-33A2BF4A6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F8327-3B4A-DA48-56DD-FD5924F0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D50E6-4954-32CC-7CEA-519E0388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B998C-B7A0-136D-9E68-F89D99B6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1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59021-48E3-FA87-0CF9-23D833B1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E1DBA-EAA9-BDE0-B0C8-8A795E57D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DE8B7-3DBD-B455-7F6F-3C49ABB8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1E0A1-8884-AD05-DFC2-608C863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5F5F2-DF62-34E7-235E-B222CD89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60783-A6E4-8152-231B-A3A67684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7C122C-71B1-6DA2-601B-11A688E7A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144E1-D147-2028-7313-E8F05B15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0C21B-2827-F5B4-E2EB-496B7997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955D1-3333-84DE-C0E8-F11E13A1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8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E9D16-C2DB-8F7D-131C-6A98BACF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BE96E-6DB7-079D-AC35-5DA379753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E8F184-993B-B319-9809-DDEDA859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AA85E-056E-ABA3-78DD-728A3627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E93CA-4D34-7647-6334-6A566A10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6F087-C632-1761-5ADE-68EC62C2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3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C0AB-2FB3-C8B0-3FB8-A9FCD594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825F5-C480-AC80-0D4C-00274EE61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17F3D-BDBE-3966-F102-7E4E5301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5C8C1-DA8E-EF8D-0954-BD3D7454F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F07F8D-C144-AE3D-DF49-F79AD26E9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485F86-41C8-5BF4-4AA3-43591E72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0DE196-86F4-6865-F521-168DD8B4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001E24-92B4-12AF-0FB2-7881B9A8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BE857-81BC-E395-FB0F-8F67FD24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8659BB-93E3-DF58-3599-FFCC8477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581AC-7800-2B4C-2CEA-2809F1BF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A1C859-E171-B6E1-12C3-F8C15144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7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104D7B-E8E5-ACFF-06CD-5CCFE866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37418C-B6FD-4397-8827-04862880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528A5F-E8AC-F492-74F2-6AFAACE4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1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91A3-674E-4885-82BE-474C2A970658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6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5255F-EFE2-3B7D-A9E2-DB096F3B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CEAF-7CA0-57E7-34E3-E376D9B2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5A8366-FBFE-5917-183D-AC72D8850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22B63-401B-2B60-96CB-BE4E51D7A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55437-E5E6-D85C-70E0-C9503046A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3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74AF-5608-68F4-E923-D0CCC915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22" y="365125"/>
            <a:ext cx="8551877" cy="22606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Общероссийская общественная организация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«Российский Красный Крест»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6322D-9209-B4FA-2980-EA62B3D2D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4477"/>
            <a:ext cx="10515600" cy="36691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dirty="0"/>
              <a:t>Обучение по дополнительной общеразвивающей программе </a:t>
            </a:r>
          </a:p>
          <a:p>
            <a:pPr marL="0" indent="0" algn="ctr">
              <a:buNone/>
            </a:pPr>
            <a:r>
              <a:rPr lang="ru-RU" sz="3600" b="1" dirty="0"/>
              <a:t>«Просветительская деятельность среди населения по оказанию первой помощи </a:t>
            </a:r>
          </a:p>
          <a:p>
            <a:pPr marL="0" indent="0" algn="ctr">
              <a:buNone/>
            </a:pPr>
            <a:r>
              <a:rPr lang="ru-RU" sz="3600" b="1" dirty="0"/>
              <a:t>Российского Красного Креста </a:t>
            </a:r>
          </a:p>
          <a:p>
            <a:pPr marL="0" indent="0" algn="ctr">
              <a:buNone/>
            </a:pPr>
            <a:r>
              <a:rPr lang="ru-RU" sz="3600" b="1" dirty="0"/>
              <a:t>(Младший инструктор по первой помощи)» </a:t>
            </a:r>
          </a:p>
          <a:p>
            <a:pPr marL="0" indent="0" algn="ctr">
              <a:buNone/>
            </a:pPr>
            <a:r>
              <a:rPr lang="ru-RU" sz="3600" b="1" dirty="0"/>
              <a:t>16 часов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01B43E-A389-2979-4C5B-098267C2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17" y="365125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091" y="5763237"/>
            <a:ext cx="11400507" cy="9243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12 мая отмечается Международный день медсестры. </a:t>
            </a: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В этот день родилась основательница службы сестер милосердия (Англия и Европа)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8998" y="446668"/>
            <a:ext cx="8229600" cy="49872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</a:rPr>
              <a:t>Флоренс Найтингейл </a:t>
            </a:r>
            <a:r>
              <a:rPr lang="ru-RU" sz="2600" b="1" dirty="0"/>
              <a:t>(1820–1910)</a:t>
            </a:r>
          </a:p>
          <a:p>
            <a:pPr marL="0" indent="0">
              <a:buNone/>
            </a:pPr>
            <a:r>
              <a:rPr lang="ru-RU" b="1" dirty="0"/>
              <a:t>Она </a:t>
            </a:r>
            <a:r>
              <a:rPr lang="ru-RU" b="1" i="1" dirty="0"/>
              <a:t>реформировала систему здравоохранения </a:t>
            </a:r>
            <a:r>
              <a:rPr lang="ru-RU" b="1" dirty="0"/>
              <a:t>Англии и всю жизнь посвятила уходу за больными и ранеными. </a:t>
            </a:r>
          </a:p>
          <a:p>
            <a:pPr marL="0" indent="0" algn="ctr">
              <a:buNone/>
            </a:pPr>
            <a:r>
              <a:rPr lang="ru-RU" sz="3600" b="1" dirty="0"/>
              <a:t>1854 году отправилась с 38 единомышленницами сначала в </a:t>
            </a:r>
            <a:r>
              <a:rPr lang="ru-RU" sz="3600" b="1" dirty="0" err="1"/>
              <a:t>Скутари</a:t>
            </a:r>
            <a:r>
              <a:rPr lang="ru-RU" sz="3600" b="1" dirty="0"/>
              <a:t>, а затем в Крым.  </a:t>
            </a:r>
          </a:p>
          <a:p>
            <a:pPr marL="0" indent="0" algn="ctr">
              <a:buNone/>
            </a:pPr>
            <a:r>
              <a:rPr lang="ru-RU" sz="4000" b="1" dirty="0"/>
              <a:t>Она </a:t>
            </a:r>
            <a:r>
              <a:rPr lang="ru-RU" sz="4000" b="1" dirty="0">
                <a:solidFill>
                  <a:srgbClr val="C00000"/>
                </a:solidFill>
              </a:rPr>
              <a:t>стала национальным героем</a:t>
            </a:r>
            <a:r>
              <a:rPr lang="ru-RU" sz="4000" b="1" dirty="0"/>
              <a:t>, </a:t>
            </a:r>
            <a:r>
              <a:rPr lang="ru-RU" sz="4000" b="1" i="1" dirty="0"/>
              <a:t>спасая британских солдат во время Крымской войны</a:t>
            </a:r>
            <a:endParaRPr lang="ru-RU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2E0399-BE50-22AC-5173-47BC56FF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1" y="446669"/>
            <a:ext cx="2836598" cy="49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385" y="548680"/>
            <a:ext cx="7512341" cy="204351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Уход за ранами, чистая одежда, баня, питьевая вода и питание в лазарете…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39850" r="21629"/>
          <a:stretch/>
        </p:blipFill>
        <p:spPr bwMode="auto">
          <a:xfrm>
            <a:off x="6106344" y="2980175"/>
            <a:ext cx="5880982" cy="37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31743" r="46234" b="5434"/>
          <a:stretch/>
        </p:blipFill>
        <p:spPr bwMode="auto">
          <a:xfrm>
            <a:off x="337657" y="318592"/>
            <a:ext cx="3552564" cy="36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1491B-11B9-24E8-EDE1-256BB0A74A75}"/>
              </a:ext>
            </a:extLst>
          </p:cNvPr>
          <p:cNvSpPr txBox="1"/>
          <p:nvPr/>
        </p:nvSpPr>
        <p:spPr>
          <a:xfrm>
            <a:off x="337657" y="4265803"/>
            <a:ext cx="54926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/>
              <a:t>Смертность в лазаретах </a:t>
            </a:r>
            <a:r>
              <a:rPr lang="ru-RU" sz="4000" b="1" dirty="0" err="1"/>
              <a:t>Скутари</a:t>
            </a:r>
            <a:r>
              <a:rPr lang="ru-RU" sz="4000" b="1" dirty="0"/>
              <a:t> в результате снизилась с 42 до 2,2%</a:t>
            </a:r>
          </a:p>
        </p:txBody>
      </p:sp>
    </p:spTree>
    <p:extLst>
      <p:ext uri="{BB962C8B-B14F-4D97-AF65-F5344CB8AC3E}">
        <p14:creationId xmlns:p14="http://schemas.microsoft.com/office/powerpoint/2010/main" val="347447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842" y="331304"/>
            <a:ext cx="6162261" cy="6122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КРЫМ</a:t>
            </a:r>
          </a:p>
          <a:p>
            <a:pPr marL="0" indent="0" algn="ctr">
              <a:buNone/>
            </a:pPr>
            <a:r>
              <a:rPr lang="ru-RU" sz="3300" b="1" dirty="0"/>
              <a:t>В Севастополе солдатские раны перевязывала Даша Михайлова или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Дарья Севастопольская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b="1" dirty="0"/>
              <a:t>18-летняя дочь погибшего матроса </a:t>
            </a:r>
            <a:r>
              <a:rPr lang="ru-RU" b="1" i="1" dirty="0"/>
              <a:t>продала свое сиротское имущество</a:t>
            </a:r>
            <a:r>
              <a:rPr lang="ru-RU" b="1" dirty="0"/>
              <a:t>, купила повозку для помощи раненым и отправилась на поле боя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03" y="348275"/>
            <a:ext cx="4457989" cy="616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5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40" y="285933"/>
            <a:ext cx="9118598" cy="628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99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5" y="205757"/>
            <a:ext cx="4785793" cy="638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Даша Севастопольская (Дарья Лаврентьевна Михайлов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214217"/>
            <a:ext cx="4606011" cy="63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D3EEA-108D-75D2-16D9-B45D5458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В 1867 году в России появилось «Общество попечения о больных и раненых» – впоследствии его переименуют </a:t>
            </a:r>
            <a:br>
              <a:rPr lang="ru-RU" sz="2800" b="1" dirty="0"/>
            </a:br>
            <a:r>
              <a:rPr lang="ru-RU" sz="2800" b="1" dirty="0"/>
              <a:t>в Российское общество Красного Креста.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A0C646-1FAE-3617-CEAF-92C7D31E9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732" y="2141537"/>
            <a:ext cx="77395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2687"/>
            <a:ext cx="8367908" cy="61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01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3B824C-4EFB-E20C-50E4-A94B9847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1" r="18563"/>
          <a:stretch>
            <a:fillRect/>
          </a:stretch>
        </p:blipFill>
        <p:spPr>
          <a:xfrm>
            <a:off x="3993161" y="2202413"/>
            <a:ext cx="3422706" cy="35941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80537-144D-CEE4-E6F9-D29928BD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5" y="365125"/>
            <a:ext cx="11099333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Учреждена в 1912 году Международным Комитетом Красного Креста в честь Флоренс Найтингейл.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CF962-8760-2B16-833F-CF69F120F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6" y="1774504"/>
            <a:ext cx="3268910" cy="4903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6B7A0-9457-D386-B372-F840DB23D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r="22907"/>
          <a:stretch>
            <a:fillRect/>
          </a:stretch>
        </p:blipFill>
        <p:spPr>
          <a:xfrm>
            <a:off x="7415867" y="1774504"/>
            <a:ext cx="4311941" cy="49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8348" y="332656"/>
            <a:ext cx="6080718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МЕЖДУНАРОДНЫЙ КОМИТЕТ КРАСНОГО КРЕСТА</a:t>
            </a:r>
          </a:p>
        </p:txBody>
      </p:sp>
      <p:pic>
        <p:nvPicPr>
          <p:cNvPr id="1026" name="Picture 2" descr="C:\Users\admin\Desktop\История РКК и Стратегия\logo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71" y="566613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2996997"/>
            <a:ext cx="6840760" cy="35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648" y="5013221"/>
            <a:ext cx="6480720" cy="1329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Красный Крест открывает в секторе Газа новый полевой госпиталь на 60 коек</a:t>
            </a:r>
          </a:p>
        </p:txBody>
      </p:sp>
    </p:spTree>
    <p:extLst>
      <p:ext uri="{BB962C8B-B14F-4D97-AF65-F5344CB8AC3E}">
        <p14:creationId xmlns:p14="http://schemas.microsoft.com/office/powerpoint/2010/main" val="2793541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3" y="335655"/>
            <a:ext cx="6502901" cy="393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B5FAB0-B640-8197-EB43-2805FD325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30" y="4266999"/>
            <a:ext cx="3316511" cy="20118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C0053-5524-4690-4DE5-157321ED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5" y="1742944"/>
            <a:ext cx="5046696" cy="33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1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7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139" y="327646"/>
            <a:ext cx="8229600" cy="31013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 Black" panose="020B0A04020102020204" pitchFamily="34" charset="0"/>
              </a:rPr>
              <a:t>Национальные общества Красного Креста и Красного Полумесяца (НОКК и КП)</a:t>
            </a:r>
            <a:br>
              <a:rPr lang="ru-RU" sz="3600" b="1" dirty="0">
                <a:latin typeface="Arial Black" panose="020B0A04020102020204" pitchFamily="34" charset="0"/>
              </a:rPr>
            </a:br>
            <a:br>
              <a:rPr lang="ru-RU" sz="3600" b="1" dirty="0">
                <a:latin typeface="Arial Black" panose="020B0A04020102020204" pitchFamily="34" charset="0"/>
              </a:rPr>
            </a:br>
            <a:r>
              <a:rPr lang="ru-RU" sz="3600" b="1" dirty="0">
                <a:latin typeface="Arial Black" panose="020B0A04020102020204" pitchFamily="34" charset="0"/>
              </a:rPr>
              <a:t>192 общества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9" y="3627783"/>
            <a:ext cx="8229600" cy="25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8687D-58A1-A0DB-C50D-447B31075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935" r="18478"/>
          <a:stretch/>
        </p:blipFill>
        <p:spPr>
          <a:xfrm>
            <a:off x="9144000" y="1"/>
            <a:ext cx="22661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99F8A4-43A5-DB07-4D33-AEB6EBF8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06" y="483674"/>
            <a:ext cx="2017951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6378-50D2-BEA1-F388-56F955ACE3FD}"/>
              </a:ext>
            </a:extLst>
          </p:cNvPr>
          <p:cNvSpPr txBox="1"/>
          <p:nvPr/>
        </p:nvSpPr>
        <p:spPr>
          <a:xfrm>
            <a:off x="4162238" y="1051893"/>
            <a:ext cx="7491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МЕЖДУНАРОДНЫЙ КОМИТЕТ КРАСНОГО КРЕСТА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60AF2-B846-FE15-939F-731A4FA8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4" y="2941235"/>
            <a:ext cx="2711202" cy="1644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27FFB-F73D-89E7-062C-E068D28A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06" y="4869222"/>
            <a:ext cx="5008536" cy="1580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A6E43-E828-4A83-18E8-A357B05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85899"/>
            <a:ext cx="5547612" cy="2090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9BDFC4-7410-C536-1536-EC556F51A8B8}"/>
              </a:ext>
            </a:extLst>
          </p:cNvPr>
          <p:cNvSpPr txBox="1"/>
          <p:nvPr/>
        </p:nvSpPr>
        <p:spPr>
          <a:xfrm>
            <a:off x="4152256" y="2875319"/>
            <a:ext cx="74913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Международная Федерация обществ Красного Креста и Красного Полумесяца</a:t>
            </a:r>
          </a:p>
        </p:txBody>
      </p:sp>
    </p:spTree>
    <p:extLst>
      <p:ext uri="{BB962C8B-B14F-4D97-AF65-F5344CB8AC3E}">
        <p14:creationId xmlns:p14="http://schemas.microsoft.com/office/powerpoint/2010/main" val="340362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4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695BC-2166-2332-E9BB-A7A7BE21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178"/>
            <a:ext cx="10515600" cy="2113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Федеральный закон № 323 </a:t>
            </a:r>
            <a:br>
              <a:rPr lang="ru-RU" b="1" dirty="0">
                <a:latin typeface="Arial Black" panose="020B0A04020102020204" pitchFamily="34" charset="0"/>
              </a:rPr>
            </a:br>
            <a:br>
              <a:rPr lang="ru-RU" b="1" dirty="0"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 ОСНОВАХ ОХРАНЫ ЗДОРОВЬЯ ГРАЖДАН В РОССИЙСКОЙ ФЕДЕРАЦИИ»</a:t>
            </a:r>
            <a:r>
              <a:rPr lang="ru-RU" b="1" dirty="0">
                <a:latin typeface="Arial Black" panose="020B0A04020102020204" pitchFamily="34" charset="0"/>
              </a:rPr>
              <a:t>                статья 31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6BAA2-D4A6-61BA-1CEC-487A4CD7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719062" cy="27078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b="1" dirty="0">
                <a:latin typeface="Arial Black" panose="020B0A04020102020204" pitchFamily="34" charset="0"/>
              </a:rPr>
              <a:t>МИНИСТЕРСТВО ЗДРАВООХРАНЕНИЯ РОССИЙСКОЙ ФЕДЕРАЦИИ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 УТВЕРЖДЕНИИ ПОРЯДКА ОКАЗАНИЯ ПЕРВОЙ ПОМОЩИ»                                                </a:t>
            </a: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                                                                          2024 год</a:t>
            </a:r>
          </a:p>
          <a:p>
            <a:pPr marL="0" indent="0">
              <a:buNone/>
            </a:pPr>
            <a:r>
              <a:rPr lang="ru-RU" b="1" dirty="0"/>
              <a:t>4. Водители транспортных средств и другие лица вправе оказывать первую помощь при наличии соответствующей подготовки и (или) навыков.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00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06" y="519880"/>
            <a:ext cx="11201342" cy="271827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"Уголовный кодекс РФ"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от 13.06.1996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N 63-ФЗ </a:t>
            </a:r>
            <a:r>
              <a:rPr lang="ru-RU" sz="3100" b="1" dirty="0">
                <a:solidFill>
                  <a:srgbClr val="C00000"/>
                </a:solidFill>
                <a:latin typeface="Arial Black" panose="020B0A04020102020204" pitchFamily="34" charset="0"/>
              </a:rPr>
              <a:t>(ред. от 02.10.2024)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9330" y="3880137"/>
            <a:ext cx="107933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latin typeface="Arial Black" panose="020B0A04020102020204" pitchFamily="34" charset="0"/>
              </a:rPr>
              <a:t>УК РФ Статья 39 </a:t>
            </a:r>
          </a:p>
          <a:p>
            <a:pPr algn="ctr"/>
            <a:r>
              <a:rPr lang="ru-RU" sz="6000" b="1" dirty="0">
                <a:latin typeface="Arial Black" panose="020B0A04020102020204" pitchFamily="34" charset="0"/>
              </a:rPr>
              <a:t>Крайняя необходимость</a:t>
            </a:r>
          </a:p>
        </p:txBody>
      </p:sp>
    </p:spTree>
    <p:extLst>
      <p:ext uri="{BB962C8B-B14F-4D97-AF65-F5344CB8AC3E}">
        <p14:creationId xmlns:p14="http://schemas.microsoft.com/office/powerpoint/2010/main" val="3495159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AB26B-811F-A3D1-6A4C-1F225F1B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423849"/>
            <a:ext cx="10515600" cy="11365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УК РФ Статья 39 Крайняя необходимость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69813-B217-2D1C-73AD-FBD80D23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85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ч1. </a:t>
            </a:r>
            <a:r>
              <a:rPr lang="ru-RU" sz="3200" b="1" dirty="0">
                <a:solidFill>
                  <a:srgbClr val="C00000"/>
                </a:solidFill>
              </a:rPr>
              <a:t>Не является преступлением причинение вреда </a:t>
            </a:r>
            <a:r>
              <a:rPr lang="ru-RU" sz="3200" b="1" dirty="0"/>
              <a:t>охраняемым уголовным законом интересам </a:t>
            </a:r>
            <a:r>
              <a:rPr lang="ru-RU" sz="3200" b="1" dirty="0">
                <a:solidFill>
                  <a:srgbClr val="C00000"/>
                </a:solidFill>
              </a:rPr>
              <a:t>в состоянии крайней необходимости</a:t>
            </a:r>
            <a:r>
              <a:rPr lang="ru-RU" sz="3200" b="1" dirty="0"/>
              <a:t>, то есть для устранения опасности, </a:t>
            </a:r>
            <a:r>
              <a:rPr lang="ru-RU" sz="3200" b="1" dirty="0">
                <a:solidFill>
                  <a:srgbClr val="C00000"/>
                </a:solidFill>
              </a:rPr>
              <a:t>непосредственно угрожающей личности </a:t>
            </a:r>
            <a:r>
              <a:rPr lang="ru-RU" sz="3200" b="1" dirty="0"/>
              <a:t>и правам данного лица или иных лиц, охраняемым законом интересам общества или государства, если эта </a:t>
            </a:r>
            <a:r>
              <a:rPr lang="ru-RU" sz="3200" b="1" dirty="0">
                <a:solidFill>
                  <a:srgbClr val="C00000"/>
                </a:solidFill>
              </a:rPr>
              <a:t>опасность не могла быть устранена иными средствами </a:t>
            </a:r>
            <a:r>
              <a:rPr lang="ru-RU" sz="3200" b="1" dirty="0"/>
              <a:t>и при этом </a:t>
            </a:r>
            <a:r>
              <a:rPr lang="ru-RU" sz="3200" b="1" dirty="0">
                <a:solidFill>
                  <a:srgbClr val="C00000"/>
                </a:solidFill>
              </a:rPr>
              <a:t>не было допущено превышения пределов крайней необходимости</a:t>
            </a:r>
            <a:r>
              <a:rPr lang="ru-RU" sz="32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908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36A8B-05D7-77A6-AC50-EC35E4C6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МИНИСТЕРСТВО ЗДРАВООХРАНЕНИЯ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FEAA3-9C94-D667-2757-9C01B064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247"/>
            <a:ext cx="10515600" cy="439562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ПРИКАЗ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</a:rPr>
              <a:t>ОБ УТВЕРЖДЕНИИ ПОРЯДКА ОКАЗАНИЯ ПЕРВОЙ ПОМОЩИ</a:t>
            </a:r>
          </a:p>
          <a:p>
            <a:pPr marL="0" indent="0">
              <a:buNone/>
            </a:pPr>
            <a:r>
              <a:rPr lang="ru-RU" i="1" dirty="0"/>
              <a:t>*В соответствии с частью 2 статьи 31 Федерального закона от 21 ноября 2011 г. </a:t>
            </a:r>
            <a:r>
              <a:rPr lang="ru-RU" b="1" i="1" dirty="0"/>
              <a:t>N 323-ФЗ "Об основах охраны здоровья граждан в Российской Федерации" </a:t>
            </a:r>
          </a:p>
        </p:txBody>
      </p:sp>
    </p:spTree>
    <p:extLst>
      <p:ext uri="{BB962C8B-B14F-4D97-AF65-F5344CB8AC3E}">
        <p14:creationId xmlns:p14="http://schemas.microsoft.com/office/powerpoint/2010/main" val="1837776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BBEFF-179D-586C-1CB6-F176B509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878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СОСТОЯНИЙ, 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 КОТОРЫХ ОКАЗЫВАЕТСЯ 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ПЕРВАЯ ПОМОЩЬ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9640D-1003-781C-46C3-B99DDE6CF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688"/>
            <a:ext cx="10515600" cy="48404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300" i="1" dirty="0"/>
              <a:t>Приложение N 1к Порядку оказания первой помощи, утвержденному приказом Министерства здравоохранения Российской Федерации от 3 мая 2024 г. N 220н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Отсутствие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Остановка дыхания и (или) остановка кровообращения.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Наружные кровотечения.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Отравления.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Укусы или ужаливания ядовитых животных.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Судорожный приступ, сопровождающийся потерей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400" b="1" dirty="0"/>
              <a:t>Острые психологические реакции на стресс.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44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D08D1-32EC-34CF-57B0-EB7DC3C2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94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МЕРОПРИЯТИЙ ПО ОКАЗАНИЮ ПЕРВОЙ ПОМОЩИ И ПОСЛЕДОВАТЕЛЬНОСТЬ ИХ ПРОВЕДЕНИЯ  </a:t>
            </a:r>
            <a:r>
              <a:rPr lang="ru-RU" sz="2000" b="1" i="1" dirty="0"/>
              <a:t>Приложение N 2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A1B81-F175-4A03-C3F1-A465DBD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072"/>
            <a:ext cx="10515600" cy="52347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1. Проведение оценки обстановки и обеспечение безопасных условий для оказания первой помощи:</a:t>
            </a:r>
          </a:p>
          <a:p>
            <a:r>
              <a:rPr lang="ru-RU" b="1" dirty="0"/>
              <a:t>определение факторов, представляющих непосредственную угрозу для собственной жизни и здоровья, жизни и здоровья пострадавшего (пострадавших) и окружающих лиц;</a:t>
            </a:r>
          </a:p>
          <a:p>
            <a:r>
              <a:rPr lang="ru-RU" b="1" dirty="0"/>
              <a:t>устранение факторов, представляющих непосредственную угрозу для жизни и здоровья пострадавшего (пострадавших), а также участников оказания первой помощи и окружающих лиц, в том числе предотвращение дополнительного травмирования пострадавшего (пострадавших);</a:t>
            </a:r>
          </a:p>
          <a:p>
            <a:r>
              <a:rPr lang="ru-RU" b="1" dirty="0"/>
              <a:t>обеспечение собственной безопасности, в том числе с использованием средств индивидуальной защиты (перчатки медицинские, маска медицинская);</a:t>
            </a:r>
          </a:p>
          <a:p>
            <a:r>
              <a:rPr lang="ru-RU" b="1" dirty="0"/>
              <a:t>оценка количества пострадавших;</a:t>
            </a:r>
          </a:p>
          <a:p>
            <a:r>
              <a:rPr lang="ru-RU" b="1" dirty="0"/>
              <a:t>устное информирование пострадавшего и окружающих лиц о готовности оказывать первую помощь, а также о начале проведения мероприятий по оказанию первой помощи;</a:t>
            </a:r>
          </a:p>
          <a:p>
            <a:r>
              <a:rPr lang="ru-RU" b="1" dirty="0"/>
              <a:t>устранение воздействия повреждающих факторов на пострадавшего;</a:t>
            </a:r>
          </a:p>
          <a:p>
            <a:r>
              <a:rPr lang="ru-RU" b="1" dirty="0"/>
              <a:t>извлечение пострадавшего из транспортного средства или других труднодоступных мест;</a:t>
            </a:r>
          </a:p>
          <a:p>
            <a:r>
              <a:rPr lang="ru-RU" b="1" dirty="0"/>
              <a:t>обеспечение проходимости дыхательных путей при их закупорке инородным телом;</a:t>
            </a:r>
          </a:p>
          <a:p>
            <a:r>
              <a:rPr lang="ru-RU" b="1" dirty="0"/>
              <a:t>перемещение пострадавшего в безопасное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4059890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74E011-2EDE-4FCE-95C7-F3A00824C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7" y="105100"/>
            <a:ext cx="8878956" cy="6537132"/>
          </a:xfrm>
        </p:spPr>
      </p:pic>
    </p:spTree>
    <p:extLst>
      <p:ext uri="{BB962C8B-B14F-4D97-AF65-F5344CB8AC3E}">
        <p14:creationId xmlns:p14="http://schemas.microsoft.com/office/powerpoint/2010/main" val="924204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A4DA7-BA2D-ED67-941E-5EAA77ED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7581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 ТО НАДО ДЕЛАТЬ …!!!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537DE2-8346-E1B1-68F2-53ECB64B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747" y="1259026"/>
            <a:ext cx="8011485" cy="53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CA68A-5016-8664-75ED-2450BEFA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СТОЯТЬ! ОГЛЯНУТЬСЯ!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D0C68A-CF71-752B-4E48-040E6DEEF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7904"/>
            <a:ext cx="652700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CD78-1C0C-8AAB-DD36-F83632672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17519"/>
          <a:stretch>
            <a:fillRect/>
          </a:stretch>
        </p:blipFill>
        <p:spPr>
          <a:xfrm>
            <a:off x="7651113" y="1917904"/>
            <a:ext cx="4118642" cy="30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6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8ECA3-A89C-8AAD-00CB-33A3DE5A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D81A79-FEA7-1A88-68A8-7D029C7A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619" y="2816738"/>
            <a:ext cx="5388930" cy="3857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15515-C332-1122-C9F7-4B13FCC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166687"/>
            <a:ext cx="4925167" cy="3318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CC78C2-2862-B9B0-6E93-E4C462D0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1" y="3643313"/>
            <a:ext cx="6049292" cy="30312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203FC-316E-4358-7835-EB37CCFA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54" y="183414"/>
            <a:ext cx="4572000" cy="304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45EBC0-E164-6176-3BCF-8347B95BDE1E}"/>
              </a:ext>
            </a:extLst>
          </p:cNvPr>
          <p:cNvSpPr/>
          <p:nvPr/>
        </p:nvSpPr>
        <p:spPr>
          <a:xfrm>
            <a:off x="10402349" y="183414"/>
            <a:ext cx="1547200" cy="233328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A5C1-44F4-608A-1425-5D373203FD23}"/>
              </a:ext>
            </a:extLst>
          </p:cNvPr>
          <p:cNvSpPr txBox="1"/>
          <p:nvPr/>
        </p:nvSpPr>
        <p:spPr>
          <a:xfrm>
            <a:off x="10578517" y="965334"/>
            <a:ext cx="123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!!!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32536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93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618" y="395589"/>
            <a:ext cx="10930854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Для успешной работы мозга </a:t>
            </a:r>
            <a:b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очень много надо!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953" y="1907704"/>
            <a:ext cx="10930855" cy="445115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200" b="1" dirty="0"/>
              <a:t>Интенсивность кровотока в сосудах мозга в состоянии покоя</a:t>
            </a:r>
          </a:p>
          <a:p>
            <a:pPr marL="0" indent="0" algn="ctr">
              <a:buNone/>
            </a:pPr>
            <a:r>
              <a:rPr lang="ru-RU" sz="5200" b="1" dirty="0">
                <a:solidFill>
                  <a:srgbClr val="C00000"/>
                </a:solidFill>
                <a:latin typeface="Arial Black" panose="020B0A04020102020204" pitchFamily="34" charset="0"/>
              </a:rPr>
              <a:t> - 15 % сердечного выброса</a:t>
            </a:r>
            <a:r>
              <a:rPr lang="ru-RU" sz="5200" b="1" dirty="0"/>
              <a:t> 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При 2 % от массы всего тела </a:t>
            </a:r>
          </a:p>
          <a:p>
            <a:pPr algn="ctr">
              <a:buFontTx/>
              <a:buChar char="-"/>
            </a:pPr>
            <a:r>
              <a:rPr lang="ru-RU" sz="3900" b="1" dirty="0">
                <a:latin typeface="Arial Black" panose="020B0A04020102020204" pitchFamily="34" charset="0"/>
              </a:rPr>
              <a:t>мозг потребляет </a:t>
            </a:r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до 20 % всего кислорода </a:t>
            </a:r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и 17 % глюкозы и всего 20 Вт в час</a:t>
            </a:r>
          </a:p>
        </p:txBody>
      </p:sp>
    </p:spTree>
    <p:extLst>
      <p:ext uri="{BB962C8B-B14F-4D97-AF65-F5344CB8AC3E}">
        <p14:creationId xmlns:p14="http://schemas.microsoft.com/office/powerpoint/2010/main" val="3944042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4FEEA-7867-66F7-6473-AAC05020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72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БЕДА, БЕДА…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E4160-CD2C-CD83-A060-C8BB9F57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17" y="1778466"/>
            <a:ext cx="11014745" cy="46748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Arial Black" panose="020B0A04020102020204" pitchFamily="34" charset="0"/>
              </a:rPr>
              <a:t>После прекращения кровообращения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глюкоза исчезает </a:t>
            </a:r>
            <a:r>
              <a:rPr lang="ru-RU" sz="2800" b="1" dirty="0">
                <a:latin typeface="Arial Black" panose="020B0A04020102020204" pitchFamily="34" charset="0"/>
              </a:rPr>
              <a:t>из ткани головного мозга </a:t>
            </a:r>
          </a:p>
          <a:p>
            <a:pPr marL="0" indent="0" algn="ctr">
              <a:buNone/>
            </a:pPr>
            <a:r>
              <a:rPr lang="ru-RU" sz="2800" b="1" dirty="0">
                <a:latin typeface="Arial Black" panose="020B0A04020102020204" pitchFamily="34" charset="0"/>
              </a:rPr>
              <a:t>в течение 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1 минуты </a:t>
            </a:r>
            <a:r>
              <a:rPr lang="ru-RU" sz="2800" b="1" dirty="0">
                <a:latin typeface="Arial Black" panose="020B0A040201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Гликоген исчерпывается в течение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5 минут</a:t>
            </a:r>
          </a:p>
          <a:p>
            <a:pPr marL="0" indent="0" algn="ctr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Кислорода</a:t>
            </a:r>
            <a:r>
              <a:rPr lang="ru-RU" b="1" dirty="0">
                <a:latin typeface="Arial Black" panose="020B0A04020102020204" pitchFamily="34" charset="0"/>
              </a:rPr>
              <a:t> без дыхания хватает на 2-5 минут !?</a:t>
            </a:r>
          </a:p>
          <a:p>
            <a:pPr marL="0" indent="0" algn="ctr">
              <a:buNone/>
            </a:pPr>
            <a:endParaRPr lang="ru-RU" sz="30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000" b="1" dirty="0">
                <a:latin typeface="Arial Black" panose="020B0A04020102020204" pitchFamily="34" charset="0"/>
              </a:rPr>
              <a:t>Необратимый характер нарушений </a:t>
            </a:r>
          </a:p>
          <a:p>
            <a:pPr marL="0" indent="0" algn="ctr">
              <a:buNone/>
            </a:pPr>
            <a:r>
              <a:rPr lang="ru-RU" sz="3000" b="1" dirty="0">
                <a:latin typeface="Arial Black" panose="020B0A04020102020204" pitchFamily="34" charset="0"/>
              </a:rPr>
              <a:t>через 25 - 30 минут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33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18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4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ПРИЧИНА ВАМ НЕ ИЗВЕСТНА!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71" y="1340773"/>
            <a:ext cx="7813671" cy="519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47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0661A-6237-E9AF-5447-7243BE4A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- СТОП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37FC1B-9D1C-78B2-645D-67C08020B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6677"/>
          <a:stretch/>
        </p:blipFill>
        <p:spPr>
          <a:xfrm>
            <a:off x="332500" y="1842032"/>
            <a:ext cx="11526999" cy="47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C0E5704-D8BD-5B50-2A19-1B52664B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840"/>
            <a:ext cx="10515600" cy="559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1863 год Женева </a:t>
            </a:r>
          </a:p>
          <a:p>
            <a:pPr marL="0" indent="0" algn="ctr">
              <a:buNone/>
            </a:pPr>
            <a:r>
              <a:rPr lang="ru-RU" sz="4800" b="1" dirty="0"/>
              <a:t>Создан постоянный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Международный комитет помощи раненым </a:t>
            </a:r>
          </a:p>
          <a:p>
            <a:pPr marL="0" indent="0">
              <a:buNone/>
            </a:pPr>
            <a:r>
              <a:rPr lang="ru-RU" sz="4800" b="1" dirty="0"/>
              <a:t>независимая организация </a:t>
            </a:r>
          </a:p>
          <a:p>
            <a:pPr marL="0" indent="0">
              <a:buNone/>
            </a:pPr>
            <a:r>
              <a:rPr lang="ru-RU" sz="4800" b="1" dirty="0"/>
              <a:t>со штаб-квартирой в </a:t>
            </a:r>
          </a:p>
          <a:p>
            <a:pPr marL="0" indent="0">
              <a:buNone/>
            </a:pPr>
            <a:r>
              <a:rPr lang="ru-RU" sz="4800" b="1" dirty="0"/>
              <a:t>Женеве (Швейцария)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18F74-C491-07FA-52DB-8EC66FB6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055" y="4219662"/>
            <a:ext cx="3566370" cy="2377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48703-0BE5-5763-7CD6-57337F11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969"/>
          <a:stretch>
            <a:fillRect/>
          </a:stretch>
        </p:blipFill>
        <p:spPr>
          <a:xfrm>
            <a:off x="285575" y="260059"/>
            <a:ext cx="1958601" cy="18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9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72B39B2B-6A9E-B891-B425-AEFDB3F3CF3F}"/>
              </a:ext>
            </a:extLst>
          </p:cNvPr>
          <p:cNvSpPr/>
          <p:nvPr/>
        </p:nvSpPr>
        <p:spPr>
          <a:xfrm>
            <a:off x="1942539" y="260648"/>
            <a:ext cx="8176167" cy="1944216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29361-FD7C-6A68-050D-35F6F88D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38" y="548681"/>
            <a:ext cx="8600738" cy="12510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в легкие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должен поступать!!!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096914-3D26-D0DB-DC82-BF589B0C0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879" y="2552392"/>
            <a:ext cx="8924242" cy="37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3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E53B7-4E73-D2A4-7A0B-9E3A4846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62" y="365125"/>
            <a:ext cx="8962938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Безопасное боковое положение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310149-EFAE-F2E0-73A2-33E9D80D4588}"/>
              </a:ext>
            </a:extLst>
          </p:cNvPr>
          <p:cNvSpPr/>
          <p:nvPr/>
        </p:nvSpPr>
        <p:spPr>
          <a:xfrm>
            <a:off x="645952" y="365125"/>
            <a:ext cx="10947633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A1EEC63-9D86-E148-5983-FAACFD63B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78" y="2066304"/>
            <a:ext cx="68404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6BCCC-C38E-E95B-8999-04040523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95" y="606845"/>
            <a:ext cx="103458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55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9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46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552BA9-ACA2-95F6-28F9-33C6BD0D8734}"/>
              </a:ext>
            </a:extLst>
          </p:cNvPr>
          <p:cNvSpPr/>
          <p:nvPr/>
        </p:nvSpPr>
        <p:spPr>
          <a:xfrm>
            <a:off x="1417983" y="1455140"/>
            <a:ext cx="3881816" cy="4508338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50CA61-C322-FF57-CB3A-8347E2ED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9" r="12821" b="36008"/>
          <a:stretch/>
        </p:blipFill>
        <p:spPr>
          <a:xfrm>
            <a:off x="5663952" y="548680"/>
            <a:ext cx="4248472" cy="596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19C37D-3D54-2AB6-FEC6-F5A14D1D80D8}"/>
              </a:ext>
            </a:extLst>
          </p:cNvPr>
          <p:cNvSpPr txBox="1"/>
          <p:nvPr/>
        </p:nvSpPr>
        <p:spPr>
          <a:xfrm>
            <a:off x="1847528" y="1758558"/>
            <a:ext cx="30881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</a:t>
            </a:r>
            <a:r>
              <a:rPr lang="ru-RU" sz="4800" b="1" dirty="0">
                <a:solidFill>
                  <a:srgbClr val="00B050"/>
                </a:solidFill>
                <a:latin typeface="Arial Black" panose="020B0A04020102020204" pitchFamily="34" charset="0"/>
              </a:rPr>
              <a:t>МОЗГ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 </a:t>
            </a:r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3A772-3129-A195-9F59-7522F9726398}"/>
              </a:ext>
            </a:extLst>
          </p:cNvPr>
          <p:cNvSpPr txBox="1"/>
          <p:nvPr/>
        </p:nvSpPr>
        <p:spPr>
          <a:xfrm>
            <a:off x="1857264" y="421213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prstClr val="black"/>
                </a:solidFill>
                <a:latin typeface="Arial Black" panose="020B0A04020102020204" pitchFamily="34" charset="0"/>
              </a:rPr>
              <a:t>О2-СО2</a:t>
            </a:r>
          </a:p>
        </p:txBody>
      </p:sp>
    </p:spTree>
    <p:extLst>
      <p:ext uri="{BB962C8B-B14F-4D97-AF65-F5344CB8AC3E}">
        <p14:creationId xmlns:p14="http://schemas.microsoft.com/office/powerpoint/2010/main" val="4060275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015F5-246E-71AC-6772-AFEF60ED4B20}"/>
              </a:ext>
            </a:extLst>
          </p:cNvPr>
          <p:cNvSpPr/>
          <p:nvPr/>
        </p:nvSpPr>
        <p:spPr>
          <a:xfrm>
            <a:off x="2144594" y="260648"/>
            <a:ext cx="7886700" cy="12241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E3AB6-5E25-8CC0-12E3-CE1BCBF0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76672"/>
            <a:ext cx="7886700" cy="74275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Грудная клетка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6F7E45-D699-1675-412D-A78E025D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594" y="1997155"/>
            <a:ext cx="7886700" cy="3729752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827AFC7-6719-2450-590E-472BCD668576}"/>
              </a:ext>
            </a:extLst>
          </p:cNvPr>
          <p:cNvSpPr/>
          <p:nvPr/>
        </p:nvSpPr>
        <p:spPr>
          <a:xfrm>
            <a:off x="7386125" y="1700808"/>
            <a:ext cx="1080120" cy="151216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A8FC5-48DA-51A7-F5EF-76B98D05D89C}"/>
              </a:ext>
            </a:extLst>
          </p:cNvPr>
          <p:cNvSpPr txBox="1"/>
          <p:nvPr/>
        </p:nvSpPr>
        <p:spPr>
          <a:xfrm>
            <a:off x="10197592" y="1484784"/>
            <a:ext cx="1232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5-6 СМ</a:t>
            </a:r>
          </a:p>
        </p:txBody>
      </p:sp>
    </p:spTree>
    <p:extLst>
      <p:ext uri="{BB962C8B-B14F-4D97-AF65-F5344CB8AC3E}">
        <p14:creationId xmlns:p14="http://schemas.microsoft.com/office/powerpoint/2010/main" val="192016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66D94-9A18-1701-016A-164E9460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ТРЕПЕТАНИЕ И ФИБРИЛЛЯЦИЯ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B7007B-D142-774F-0E57-00F53595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41" y="1720542"/>
            <a:ext cx="11420785" cy="46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725D-C691-5546-4FAC-3D1BA4C3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АВТОМАТИЧЕСКИЙ НАРУЖНЫЙ ДЕФИБРИЛЛЯТОР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06D578-AD49-824F-3D2C-7322DC6A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110" y="1825624"/>
            <a:ext cx="7147725" cy="47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6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21B9-AD07-E1F4-ECB3-152BB8D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2" y="299505"/>
            <a:ext cx="3365362" cy="3365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D366B-6159-EA66-F968-7F3B1E6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3" y="3809486"/>
            <a:ext cx="2839113" cy="2839113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E79605-F538-A90A-5282-4DB5BF3C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0408" y="235264"/>
            <a:ext cx="5651184" cy="4554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C1CD9-0846-AA3E-2BA0-8945565B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53" b="15566"/>
          <a:stretch/>
        </p:blipFill>
        <p:spPr>
          <a:xfrm>
            <a:off x="7520163" y="3664867"/>
            <a:ext cx="4376625" cy="3077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62EFD-827B-5349-37BC-97CC5D3B9B49}"/>
              </a:ext>
            </a:extLst>
          </p:cNvPr>
          <p:cNvSpPr txBox="1"/>
          <p:nvPr/>
        </p:nvSpPr>
        <p:spPr>
          <a:xfrm>
            <a:off x="3510106" y="5180380"/>
            <a:ext cx="37703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СЛУШАЕМ И ВЫПОЛНЯЕМ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FFE1B6-2DE1-A33E-5198-A149AB442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242" y="717413"/>
            <a:ext cx="2792545" cy="20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CB0940-F29B-FFFA-520B-FE92CE48518C}"/>
              </a:ext>
            </a:extLst>
          </p:cNvPr>
          <p:cNvSpPr/>
          <p:nvPr/>
        </p:nvSpPr>
        <p:spPr>
          <a:xfrm>
            <a:off x="671119" y="3322040"/>
            <a:ext cx="10956022" cy="31708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339" y="365125"/>
            <a:ext cx="11277599" cy="28419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По инициативе этого Комитета в 1864 г. швейцарское правительство созвало дипломатическую конференцию для выработки документа о помощи жертвам войны. </a:t>
            </a:r>
          </a:p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В ней приняло участие 12 государств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41CDC-CC49-6D4D-A4AB-8702BAD98623}"/>
              </a:ext>
            </a:extLst>
          </p:cNvPr>
          <p:cNvSpPr txBox="1"/>
          <p:nvPr/>
        </p:nvSpPr>
        <p:spPr>
          <a:xfrm>
            <a:off x="768625" y="3429000"/>
            <a:ext cx="107210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Подписна</a:t>
            </a:r>
            <a:r>
              <a:rPr lang="ru-RU" sz="3600" b="1" dirty="0">
                <a:solidFill>
                  <a:schemeClr val="bg1"/>
                </a:solidFill>
              </a:rPr>
              <a:t> первая многосторонняя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«Конвенция о защите раненых и больных во время войны»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— первый документ международного гуманитарного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2104949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06B22D-7E5E-B61A-1FD7-32745325267E}"/>
              </a:ext>
            </a:extLst>
          </p:cNvPr>
          <p:cNvSpPr/>
          <p:nvPr/>
        </p:nvSpPr>
        <p:spPr>
          <a:xfrm>
            <a:off x="702365" y="3260035"/>
            <a:ext cx="10893287" cy="323284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1E16-2105-0D73-FA84-FEC42FDF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CAA27-C514-A51A-0392-A93D49BC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757452" cy="47623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При внезапной остановке сердца 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1 минута промедления 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снижает на 10% вероятность выживания человека</a:t>
            </a: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течение первых 3-5 минут СЛР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поможет спасти 5-7 человек из 10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Через 8 минут можно спасти уже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больше 2-х человек !!!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21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515485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ДЫШИМ РОТ В РОТ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842265-2E93-D711-FF16-02391998C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56"/>
          <a:stretch/>
        </p:blipFill>
        <p:spPr>
          <a:xfrm>
            <a:off x="5967137" y="1844825"/>
            <a:ext cx="4460876" cy="4237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19F45-FDFA-5EE6-B391-7440235779E7}"/>
              </a:ext>
            </a:extLst>
          </p:cNvPr>
          <p:cNvSpPr txBox="1"/>
          <p:nvPr/>
        </p:nvSpPr>
        <p:spPr>
          <a:xfrm>
            <a:off x="331304" y="2187531"/>
            <a:ext cx="546151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АКТИВНЫЙ ВЫДОХ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у 14 ЛЕТНЕГО от 0,5 МЛ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после 18 ЛЕТ до 1 Л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(1,5 ЛИТРА MAX)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alibri"/>
              </a:rPr>
              <a:t>Выдыхаемый воздух содержит 16% О2</a:t>
            </a:r>
          </a:p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(в атмосфере 21%)</a:t>
            </a:r>
          </a:p>
        </p:txBody>
      </p:sp>
    </p:spTree>
    <p:extLst>
      <p:ext uri="{BB962C8B-B14F-4D97-AF65-F5344CB8AC3E}">
        <p14:creationId xmlns:p14="http://schemas.microsoft.com/office/powerpoint/2010/main" val="392524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5AC0FDA-C9E7-FF65-55F8-1BF119864D10}"/>
              </a:ext>
            </a:extLst>
          </p:cNvPr>
          <p:cNvSpPr/>
          <p:nvPr/>
        </p:nvSpPr>
        <p:spPr>
          <a:xfrm>
            <a:off x="861391" y="450574"/>
            <a:ext cx="10482470" cy="119269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3091C-1CBF-42EC-0E0F-D191443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9" y="384140"/>
            <a:ext cx="1037645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Помощь при утоплении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D44A18-C695-A014-9C36-23EF28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410" y="1776137"/>
            <a:ext cx="7121180" cy="47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7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ПОЭТОМУ АЛГОРИТМ ТАКОЙ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89" y="1700813"/>
            <a:ext cx="4054484" cy="249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7112" y="1052736"/>
            <a:ext cx="55324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  <a:latin typeface="Calibri"/>
              </a:rPr>
              <a:t>Проверка сознания </a:t>
            </a:r>
          </a:p>
          <a:p>
            <a:r>
              <a:rPr lang="ru-RU" sz="4800" b="1" dirty="0">
                <a:solidFill>
                  <a:prstClr val="black"/>
                </a:solidFill>
                <a:latin typeface="Calibri"/>
              </a:rPr>
              <a:t>Проверка дыхания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7568" y="2896899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Сознание (–)</a:t>
            </a:r>
          </a:p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Дыхание (+)</a:t>
            </a:r>
          </a:p>
          <a:p>
            <a:r>
              <a:rPr lang="ru-RU" sz="4800" b="1" dirty="0">
                <a:solidFill>
                  <a:srgbClr val="C00000"/>
                </a:solidFill>
                <a:latin typeface="Calibri"/>
              </a:rPr>
              <a:t>Безопасное положение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98553" y="5013176"/>
            <a:ext cx="3165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Сознание (–)</a:t>
            </a:r>
          </a:p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Дыхание  (–)</a:t>
            </a:r>
          </a:p>
          <a:p>
            <a:endParaRPr lang="ru-RU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9193" y="5074735"/>
            <a:ext cx="36551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СЛР </a:t>
            </a:r>
            <a:r>
              <a:rPr lang="ru-RU" sz="4800" b="1" i="1" dirty="0">
                <a:solidFill>
                  <a:srgbClr val="C00000"/>
                </a:solidFill>
                <a:latin typeface="Calibri"/>
              </a:rPr>
              <a:t>до СП</a:t>
            </a:r>
            <a:endParaRPr lang="ru-RU" sz="7200" b="1" i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154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0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60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Что-то Воздуха мне мало…!!!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6150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Считается, что человек может обходиться без воды от 2 до 14 дней.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</a:rPr>
              <a:t>Без воздуха (О2) — всего от 2 до 5 минут в зависимости от объема легких. </a:t>
            </a:r>
          </a:p>
          <a:p>
            <a:pPr marL="0" indent="0" algn="r">
              <a:buNone/>
            </a:pPr>
            <a:endParaRPr lang="ru-RU" sz="2400" b="1" dirty="0"/>
          </a:p>
          <a:p>
            <a:pPr marL="0" indent="0" algn="r">
              <a:buNone/>
            </a:pPr>
            <a:r>
              <a:rPr lang="ru-RU" sz="4400" b="1" dirty="0" err="1"/>
              <a:t>Фридайверы</a:t>
            </a:r>
            <a:r>
              <a:rPr lang="ru-RU" sz="4400" b="1" dirty="0"/>
              <a:t> и прочие натренированные экстремалы, </a:t>
            </a:r>
          </a:p>
          <a:p>
            <a:pPr marL="0" indent="0" algn="r">
              <a:buNone/>
            </a:pPr>
            <a:r>
              <a:rPr lang="ru-RU" sz="4400" b="1" dirty="0"/>
              <a:t>способные не дышать в два раза дольше, не в счет!</a:t>
            </a:r>
          </a:p>
        </p:txBody>
      </p:sp>
    </p:spTree>
    <p:extLst>
      <p:ext uri="{BB962C8B-B14F-4D97-AF65-F5344CB8AC3E}">
        <p14:creationId xmlns:p14="http://schemas.microsoft.com/office/powerpoint/2010/main" val="1245688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51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A17C9C-ECC6-7D5D-2ECA-1F3330EB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91" y="294314"/>
            <a:ext cx="6280697" cy="4174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7393-20CF-FF68-2352-482C28F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66" y="1207515"/>
            <a:ext cx="6444143" cy="53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8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DA367-BBD2-4A7B-8473-13F8920C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94" y="5114064"/>
            <a:ext cx="44979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Диафрагма – второе сердце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9A03CE-5DD3-41CC-87FA-84C812EE9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63" r="22163"/>
          <a:stretch/>
        </p:blipFill>
        <p:spPr>
          <a:xfrm>
            <a:off x="5567099" y="268449"/>
            <a:ext cx="6329277" cy="6389292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62A84-6FCF-3181-E87D-04A17547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3" y="268448"/>
            <a:ext cx="5951283" cy="44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Как это было у НАС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600201"/>
            <a:ext cx="573876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При Петре I в Российской империи медсестер </a:t>
            </a:r>
            <a:r>
              <a:rPr lang="ru-RU" b="1" dirty="0">
                <a:solidFill>
                  <a:srgbClr val="C00000"/>
                </a:solidFill>
              </a:rPr>
              <a:t>официально стали привлекать к уходу за больными</a:t>
            </a:r>
            <a:r>
              <a:rPr lang="ru-RU" b="1" dirty="0"/>
              <a:t>. </a:t>
            </a:r>
          </a:p>
          <a:p>
            <a:pPr marL="0" indent="0">
              <a:buNone/>
            </a:pPr>
            <a:r>
              <a:rPr lang="ru-RU" b="1" dirty="0"/>
              <a:t>Екатерина II открыла больницу — </a:t>
            </a:r>
            <a:r>
              <a:rPr lang="ru-RU" b="1" i="1" dirty="0"/>
              <a:t>в ней мужчин лечили мужчины, а за женщинами ухаживали только женщины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</a:rPr>
              <a:t>Первые медицинские сестры - вдовы солдат и монахини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16" y="1412777"/>
            <a:ext cx="4234311" cy="43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50216" y="5969655"/>
            <a:ext cx="4234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Петр Первый </a:t>
            </a:r>
            <a:r>
              <a:rPr lang="ru-RU" sz="2000" b="1" dirty="0"/>
              <a:t>1672 - 1725</a:t>
            </a:r>
          </a:p>
        </p:txBody>
      </p:sp>
    </p:spTree>
    <p:extLst>
      <p:ext uri="{BB962C8B-B14F-4D97-AF65-F5344CB8AC3E}">
        <p14:creationId xmlns:p14="http://schemas.microsoft.com/office/powerpoint/2010/main" val="1455134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72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06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25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274638"/>
            <a:ext cx="10933043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Один раз – досадная неприятность…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1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01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1"/>
          <a:stretch/>
        </p:blipFill>
        <p:spPr bwMode="auto">
          <a:xfrm>
            <a:off x="2207568" y="331606"/>
            <a:ext cx="7560840" cy="634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5663952" y="332656"/>
            <a:ext cx="1152128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1479029">
            <a:off x="7896200" y="3789040"/>
            <a:ext cx="2304256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90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01"/>
          <a:stretch/>
        </p:blipFill>
        <p:spPr bwMode="auto">
          <a:xfrm>
            <a:off x="7536160" y="404665"/>
            <a:ext cx="2786564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r="32362"/>
          <a:stretch/>
        </p:blipFill>
        <p:spPr bwMode="auto">
          <a:xfrm>
            <a:off x="7392144" y="2539753"/>
            <a:ext cx="29114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1"/>
          <a:stretch/>
        </p:blipFill>
        <p:spPr bwMode="auto">
          <a:xfrm>
            <a:off x="7394772" y="4517530"/>
            <a:ext cx="275773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7389" y="260648"/>
            <a:ext cx="54006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Спазм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u="sng" dirty="0">
                <a:solidFill>
                  <a:srgbClr val="C00000"/>
                </a:solidFill>
              </a:rPr>
              <a:t>Мелких сосудов </a:t>
            </a:r>
          </a:p>
          <a:p>
            <a:pPr algn="ctr"/>
            <a:r>
              <a:rPr lang="ru-RU" sz="2800" b="1" dirty="0"/>
              <a:t> 20-30 сек.</a:t>
            </a:r>
          </a:p>
          <a:p>
            <a:r>
              <a:rPr lang="ru-RU" sz="2000" b="1" i="1" dirty="0"/>
              <a:t>(Адреналин, Норадреналин, Серотонин и др.)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Формирование </a:t>
            </a:r>
            <a:r>
              <a:rPr lang="ru-RU" sz="2400" b="1" dirty="0" err="1">
                <a:solidFill>
                  <a:srgbClr val="C00000"/>
                </a:solidFill>
              </a:rPr>
              <a:t>тромбоцитарной</a:t>
            </a:r>
            <a:r>
              <a:rPr lang="ru-RU" sz="2400" b="1" dirty="0">
                <a:solidFill>
                  <a:srgbClr val="C00000"/>
                </a:solidFill>
              </a:rPr>
              <a:t> пробки</a:t>
            </a:r>
            <a:r>
              <a:rPr lang="ru-RU" sz="2400" b="1" dirty="0"/>
              <a:t> </a:t>
            </a:r>
          </a:p>
          <a:p>
            <a:pPr algn="ctr"/>
            <a:r>
              <a:rPr lang="ru-RU" sz="2800" b="1" dirty="0"/>
              <a:t>2-4 минуты</a:t>
            </a:r>
          </a:p>
          <a:p>
            <a:r>
              <a:rPr lang="ru-RU" sz="2000" b="1" i="1" dirty="0"/>
              <a:t>(тромбоциты и нити фибрина – Агрегация)</a:t>
            </a:r>
          </a:p>
          <a:p>
            <a:pPr algn="ctr"/>
            <a:r>
              <a:rPr lang="ru-RU" sz="4000" b="1" u="sng" dirty="0">
                <a:solidFill>
                  <a:srgbClr val="C00000"/>
                </a:solidFill>
              </a:rPr>
              <a:t>Крупный сосуд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Фаза Образования Тромбина </a:t>
            </a:r>
          </a:p>
          <a:p>
            <a:pPr algn="ctr"/>
            <a:r>
              <a:rPr lang="ru-RU" sz="2800" b="1" dirty="0"/>
              <a:t> 5-10 минут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«Красный тромб»</a:t>
            </a:r>
            <a:endParaRPr lang="ru-R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Фибриноген - в Фибрин  </a:t>
            </a:r>
          </a:p>
          <a:p>
            <a:pPr algn="ctr"/>
            <a:r>
              <a:rPr lang="ru-RU" sz="2800" b="1" dirty="0"/>
              <a:t>3-5 секунд </a:t>
            </a:r>
            <a:endParaRPr lang="ru-RU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Ретракция тромба  - </a:t>
            </a:r>
            <a:r>
              <a:rPr lang="ru-RU" sz="2800" b="1" dirty="0"/>
              <a:t>3 часа</a:t>
            </a:r>
            <a:r>
              <a:rPr lang="ru-RU" sz="2800" b="1" dirty="0">
                <a:solidFill>
                  <a:srgbClr val="C00000"/>
                </a:solidFill>
              </a:rPr>
              <a:t>        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Только теперь УРА!!!</a:t>
            </a:r>
          </a:p>
        </p:txBody>
      </p:sp>
    </p:spTree>
    <p:extLst>
      <p:ext uri="{BB962C8B-B14F-4D97-AF65-F5344CB8AC3E}">
        <p14:creationId xmlns:p14="http://schemas.microsoft.com/office/powerpoint/2010/main" val="417786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900" y="5194624"/>
            <a:ext cx="4930777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Нити Фибрина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82" y="1844825"/>
            <a:ext cx="5446248" cy="392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17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60496-DDFE-4AFF-B0A9-6E9F4CCE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4" y="274638"/>
            <a:ext cx="11182525" cy="13541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Ранение сонной артерии на шее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443046-37B7-411B-B784-7FEF7E9ED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55" b="6579"/>
          <a:stretch/>
        </p:blipFill>
        <p:spPr>
          <a:xfrm>
            <a:off x="227675" y="1954635"/>
            <a:ext cx="11810115" cy="4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078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31E1-4D72-4410-B0A8-ECCB4517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2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ПЛЕЧЕВАЯ АРТЕРИЯ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CF7A3F-56AB-4A67-ACE4-254FEB70B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88" b="8681"/>
          <a:stretch/>
        </p:blipFill>
        <p:spPr>
          <a:xfrm>
            <a:off x="776720" y="1501629"/>
            <a:ext cx="10515599" cy="51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98" y="374601"/>
            <a:ext cx="11274804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>
                <a:latin typeface="Arial Black" panose="020B0A04020102020204" pitchFamily="34" charset="0"/>
              </a:rPr>
              <a:t>1814 год - по распоряжению императрицы Марины Федоровны из Петербуржского «Вдовьего дома» на добровольных началах были приглашены и направлены в больницу </a:t>
            </a:r>
            <a:br>
              <a:rPr lang="ru-RU" sz="2000" b="1" dirty="0"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женщины для «прямого назначения» ходить и смотреть за больными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812214"/>
            <a:ext cx="6696744" cy="39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9576" y="5949281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В 1819 году в Российской империи появился «Институт сердобольных вдов» — </a:t>
            </a:r>
            <a:r>
              <a:rPr lang="ru-RU" b="1" i="1" dirty="0">
                <a:solidFill>
                  <a:srgbClr val="C00000"/>
                </a:solidFill>
              </a:rPr>
              <a:t>именно там начали подготовку медицинских сестер</a:t>
            </a:r>
          </a:p>
        </p:txBody>
      </p:sp>
    </p:spTree>
    <p:extLst>
      <p:ext uri="{BB962C8B-B14F-4D97-AF65-F5344CB8AC3E}">
        <p14:creationId xmlns:p14="http://schemas.microsoft.com/office/powerpoint/2010/main" val="1604796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0B63E2A-4ECA-AE5E-AD5D-5E521EAEA133}"/>
              </a:ext>
            </a:extLst>
          </p:cNvPr>
          <p:cNvSpPr/>
          <p:nvPr/>
        </p:nvSpPr>
        <p:spPr>
          <a:xfrm>
            <a:off x="511729" y="587229"/>
            <a:ext cx="4496500" cy="36324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B20AE-F3E4-4396-9D7B-71B3D143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45" y="1556792"/>
            <a:ext cx="353176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Бедренная артерия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B89C33-F4E5-4E24-A24B-C551B8B14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16" t="3814" r="38251" b="39579"/>
          <a:stretch/>
        </p:blipFill>
        <p:spPr>
          <a:xfrm>
            <a:off x="5663952" y="264148"/>
            <a:ext cx="3024336" cy="632970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FBE98A4-9F2C-46D8-9524-FE2E84C55330}"/>
              </a:ext>
            </a:extLst>
          </p:cNvPr>
          <p:cNvSpPr/>
          <p:nvPr/>
        </p:nvSpPr>
        <p:spPr>
          <a:xfrm>
            <a:off x="6718920" y="1916832"/>
            <a:ext cx="914400" cy="1512168"/>
          </a:xfrm>
          <a:prstGeom prst="ellipse">
            <a:avLst/>
          </a:prstGeom>
          <a:noFill/>
          <a:ln w="1079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9BD9675-1389-4CBD-9BE6-ECC7C3BA3950}"/>
              </a:ext>
            </a:extLst>
          </p:cNvPr>
          <p:cNvSpPr/>
          <p:nvPr/>
        </p:nvSpPr>
        <p:spPr>
          <a:xfrm rot="3640568">
            <a:off x="7480467" y="1541787"/>
            <a:ext cx="1584176" cy="12713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27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6478FF-D1FE-4BD8-B840-8A4D243F0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68" t="8587" r="32744" b="8681"/>
          <a:stretch/>
        </p:blipFill>
        <p:spPr>
          <a:xfrm>
            <a:off x="2495600" y="335788"/>
            <a:ext cx="2736304" cy="6186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5A521-299A-4427-9FA0-2B04637E2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9" t="6951" r="34782" b="15350"/>
          <a:stretch/>
        </p:blipFill>
        <p:spPr>
          <a:xfrm>
            <a:off x="6528048" y="456104"/>
            <a:ext cx="2304256" cy="60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996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14602C-2AFB-30E8-D5A1-DE2DB1EE88A9}"/>
              </a:ext>
            </a:extLst>
          </p:cNvPr>
          <p:cNvSpPr/>
          <p:nvPr/>
        </p:nvSpPr>
        <p:spPr>
          <a:xfrm>
            <a:off x="377504" y="242168"/>
            <a:ext cx="11576807" cy="12675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06A0-8B57-46E2-9A18-9E023F8E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242168"/>
            <a:ext cx="11258026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оказания помощи при сильном кровотечении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AA2E4-EB0E-46D4-8171-44A217CC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90688"/>
            <a:ext cx="8229600" cy="492514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Придавили место кровотечения </a:t>
            </a:r>
            <a:r>
              <a:rPr lang="ru-RU" b="1" dirty="0"/>
              <a:t>рукой (перчатки, пакет, рука пострадавшего…)       </a:t>
            </a:r>
            <a:r>
              <a:rPr lang="ru-RU" b="1" dirty="0">
                <a:solidFill>
                  <a:srgbClr val="C00000"/>
                </a:solidFill>
              </a:rPr>
              <a:t>Быстро!!!</a:t>
            </a:r>
          </a:p>
          <a:p>
            <a:r>
              <a:rPr lang="ru-RU" b="1" dirty="0">
                <a:solidFill>
                  <a:srgbClr val="C00000"/>
                </a:solidFill>
              </a:rPr>
              <a:t>ЖГУТ или Прижали артерию </a:t>
            </a:r>
            <a:r>
              <a:rPr lang="ru-RU" b="1" dirty="0"/>
              <a:t>выше места кровотечения (ближе к сердцу) – кровь остановилась</a:t>
            </a:r>
          </a:p>
          <a:p>
            <a:r>
              <a:rPr lang="ru-RU" b="1" dirty="0"/>
              <a:t>На место кровотечения любую </a:t>
            </a:r>
            <a:r>
              <a:rPr lang="ru-RU" b="1" dirty="0">
                <a:solidFill>
                  <a:srgbClr val="C00000"/>
                </a:solidFill>
              </a:rPr>
              <a:t>чистую ткань и придавили</a:t>
            </a:r>
            <a:r>
              <a:rPr lang="ru-RU" b="1" dirty="0"/>
              <a:t>         (Сильно и Больно!!!),</a:t>
            </a:r>
          </a:p>
          <a:p>
            <a:pPr marL="0" indent="0" algn="ctr">
              <a:buNone/>
            </a:pPr>
            <a:r>
              <a:rPr lang="ru-RU" b="1" dirty="0"/>
              <a:t>     Артерию отпустили</a:t>
            </a:r>
          </a:p>
          <a:p>
            <a:r>
              <a:rPr lang="ru-RU" b="1" dirty="0"/>
              <a:t>Жмем, Держим, Терпим…  </a:t>
            </a:r>
            <a:r>
              <a:rPr lang="ru-RU" b="1" dirty="0">
                <a:solidFill>
                  <a:srgbClr val="C00000"/>
                </a:solidFill>
              </a:rPr>
              <a:t>10-15 минут</a:t>
            </a:r>
          </a:p>
          <a:p>
            <a:r>
              <a:rPr lang="ru-RU" b="1" dirty="0"/>
              <a:t>Накладываем </a:t>
            </a:r>
            <a:r>
              <a:rPr lang="ru-RU" b="1" dirty="0">
                <a:solidFill>
                  <a:srgbClr val="C00000"/>
                </a:solidFill>
              </a:rPr>
              <a:t>давящую повязку</a:t>
            </a:r>
            <a:r>
              <a:rPr lang="ru-RU" b="1" dirty="0"/>
              <a:t> прямо на ткань</a:t>
            </a:r>
          </a:p>
          <a:p>
            <a:r>
              <a:rPr lang="ru-RU" b="1" dirty="0">
                <a:solidFill>
                  <a:srgbClr val="C00000"/>
                </a:solidFill>
              </a:rPr>
              <a:t>Фиксируем </a:t>
            </a:r>
            <a:r>
              <a:rPr lang="ru-RU" b="1" dirty="0"/>
              <a:t>конечность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Передаем скорой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3951108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D062-EC15-4AF3-9459-C8EE4395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42" y="303998"/>
            <a:ext cx="5257800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только в … !!!!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E3FE39-5378-4FED-8821-1F97EFD5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8444" y="1591505"/>
            <a:ext cx="7381715" cy="49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932391C-9FB9-8435-F37B-F2E06459991F}"/>
              </a:ext>
            </a:extLst>
          </p:cNvPr>
          <p:cNvSpPr/>
          <p:nvPr/>
        </p:nvSpPr>
        <p:spPr>
          <a:xfrm>
            <a:off x="599440" y="497840"/>
            <a:ext cx="10871200" cy="1117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C3B0-B02B-4C67-B8E7-E6201C11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Рана - медленная смерть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6F64F3-7AFD-4294-87B5-CC901A889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1384"/>
          <a:stretch/>
        </p:blipFill>
        <p:spPr>
          <a:xfrm>
            <a:off x="4874004" y="1825625"/>
            <a:ext cx="6596636" cy="466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5E59E-4CEF-17F4-40EF-2D6F76B7E2D8}"/>
              </a:ext>
            </a:extLst>
          </p:cNvPr>
          <p:cNvSpPr txBox="1"/>
          <p:nvPr/>
        </p:nvSpPr>
        <p:spPr>
          <a:xfrm>
            <a:off x="599440" y="2146572"/>
            <a:ext cx="3569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 Black" panose="020B0A04020102020204" pitchFamily="34" charset="0"/>
              </a:rPr>
              <a:t>Смерть поэта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6613D-985C-3061-3CEF-7E07A9352CAD}"/>
              </a:ext>
            </a:extLst>
          </p:cNvPr>
          <p:cNvSpPr txBox="1"/>
          <p:nvPr/>
        </p:nvSpPr>
        <p:spPr>
          <a:xfrm>
            <a:off x="599440" y="3262480"/>
            <a:ext cx="42509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Погиб поэт! — невольник чести —</a:t>
            </a:r>
          </a:p>
          <a:p>
            <a:r>
              <a:rPr lang="ru-RU" sz="2000" b="1" dirty="0"/>
              <a:t>Пал, оклеветанный молвой,</a:t>
            </a:r>
          </a:p>
          <a:p>
            <a:r>
              <a:rPr lang="ru-RU" sz="2000" b="1" dirty="0"/>
              <a:t>С свинцом в груди и жаждой мести,</a:t>
            </a:r>
          </a:p>
          <a:p>
            <a:r>
              <a:rPr lang="ru-RU" sz="2000" b="1" dirty="0"/>
              <a:t>Поникнув гордой головой!...</a:t>
            </a:r>
          </a:p>
          <a:p>
            <a:endParaRPr lang="ru-RU" sz="2400" b="1" dirty="0"/>
          </a:p>
          <a:p>
            <a:r>
              <a:rPr lang="ru-RU" sz="2000" b="1" dirty="0"/>
              <a:t>1837 г.</a:t>
            </a:r>
            <a:r>
              <a:rPr lang="ru-RU" sz="2400" b="1" dirty="0"/>
              <a:t>   Михаил Лермонтов</a:t>
            </a:r>
          </a:p>
        </p:txBody>
      </p:sp>
    </p:spTree>
    <p:extLst>
      <p:ext uri="{BB962C8B-B14F-4D97-AF65-F5344CB8AC3E}">
        <p14:creationId xmlns:p14="http://schemas.microsoft.com/office/powerpoint/2010/main" val="1742486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1A20525-93D7-137C-09DF-7E4BBDBF3CA9}"/>
              </a:ext>
            </a:extLst>
          </p:cNvPr>
          <p:cNvSpPr/>
          <p:nvPr/>
        </p:nvSpPr>
        <p:spPr>
          <a:xfrm>
            <a:off x="838200" y="1493520"/>
            <a:ext cx="10515600" cy="17780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7AAAF-7920-495E-8059-3020842D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395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C00000"/>
                </a:solidFill>
                <a:latin typeface="Arial Black" panose="020B0A04020102020204" pitchFamily="34" charset="0"/>
              </a:rPr>
              <a:t>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C3026-C1F4-40EF-9C43-09C38562E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Любое механическое повреждение, которое сопровождается </a:t>
            </a:r>
            <a:r>
              <a:rPr lang="ru-RU" sz="4000" b="1" dirty="0">
                <a:solidFill>
                  <a:schemeClr val="bg1"/>
                </a:solidFill>
              </a:rPr>
              <a:t>нарушением целостности кожи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или слизистой оболочки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</a:rPr>
              <a:t>      </a:t>
            </a:r>
            <a:r>
              <a:rPr lang="ru-RU" sz="5400" b="1" dirty="0"/>
              <a:t>ПРИЗНАКИ РАНЫ</a:t>
            </a:r>
          </a:p>
          <a:p>
            <a:pPr marL="0" indent="0">
              <a:buNone/>
            </a:pPr>
            <a:r>
              <a:rPr lang="ru-RU" sz="3600" b="1" dirty="0"/>
              <a:t>                            БОЛЬ,</a:t>
            </a:r>
          </a:p>
          <a:p>
            <a:pPr marL="0" indent="0">
              <a:buNone/>
            </a:pPr>
            <a:r>
              <a:rPr lang="ru-RU" sz="3600" b="1" dirty="0"/>
              <a:t>          КРОВОТЕЧЕНИЕ или ОТЕК,</a:t>
            </a:r>
          </a:p>
          <a:p>
            <a:pPr marL="0" indent="0">
              <a:buNone/>
            </a:pPr>
            <a:r>
              <a:rPr lang="ru-RU" sz="3600" b="1" dirty="0"/>
              <a:t>                         ЗИЯНИЕ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B20BE0-03D3-3E91-1C4E-B6637EAD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650" y="3525520"/>
            <a:ext cx="2874150" cy="30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77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EC5FEA-921B-41A8-A864-2A723ED36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514" r="6981" b="33291"/>
          <a:stretch/>
        </p:blipFill>
        <p:spPr>
          <a:xfrm>
            <a:off x="289405" y="135663"/>
            <a:ext cx="11613189" cy="6300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2ECA6-B76C-3F7C-B9A3-01AEFB8E5DA8}"/>
              </a:ext>
            </a:extLst>
          </p:cNvPr>
          <p:cNvSpPr txBox="1"/>
          <p:nvPr/>
        </p:nvSpPr>
        <p:spPr>
          <a:xfrm>
            <a:off x="7424257" y="586877"/>
            <a:ext cx="4446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Излучение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Температура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Химические вещества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Механическое воздействие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41205616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675E77-EF07-4CE3-8BE6-1C7AFA8FB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66" t="15309" r="14454" b="16133"/>
          <a:stretch/>
        </p:blipFill>
        <p:spPr>
          <a:xfrm>
            <a:off x="6897538" y="199072"/>
            <a:ext cx="4669622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A085F-F043-429F-A9BB-0526602B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9790"/>
            <a:ext cx="7071360" cy="441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E201A3-025D-4EA7-BD46-BC55F7C5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9" t="20400" r="29951" b="30800"/>
          <a:stretch/>
        </p:blipFill>
        <p:spPr>
          <a:xfrm>
            <a:off x="4547235" y="2008662"/>
            <a:ext cx="4470016" cy="388143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A79F1DD-2485-99AA-A800-F80D64119272}"/>
              </a:ext>
            </a:extLst>
          </p:cNvPr>
          <p:cNvSpPr/>
          <p:nvPr/>
        </p:nvSpPr>
        <p:spPr>
          <a:xfrm>
            <a:off x="8016240" y="4836160"/>
            <a:ext cx="3550920" cy="172323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D9CC5-E829-4A6D-82B0-28370D9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9073"/>
            <a:ext cx="6212840" cy="18621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ИНОРОДНОЕ ТЕЛО </a:t>
            </a:r>
            <a:b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из раны не удаляем  </a:t>
            </a:r>
            <a:endParaRPr lang="ru-RU" sz="40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C76D1-8D95-2E5D-58FF-B2FAE1D518BA}"/>
              </a:ext>
            </a:extLst>
          </p:cNvPr>
          <p:cNvSpPr txBox="1"/>
          <p:nvPr/>
        </p:nvSpPr>
        <p:spPr>
          <a:xfrm>
            <a:off x="8176260" y="5024415"/>
            <a:ext cx="323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только фиксируем</a:t>
            </a:r>
          </a:p>
        </p:txBody>
      </p:sp>
    </p:spTree>
    <p:extLst>
      <p:ext uri="{BB962C8B-B14F-4D97-AF65-F5344CB8AC3E}">
        <p14:creationId xmlns:p14="http://schemas.microsoft.com/office/powerpoint/2010/main" val="42897547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1E4203-6E95-46DE-8F20-842E48440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859271" y="1619985"/>
            <a:ext cx="5958814" cy="39775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80E7A7-D7CE-494E-AE64-D2776D3F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5"/>
          <a:stretch/>
        </p:blipFill>
        <p:spPr>
          <a:xfrm>
            <a:off x="516967" y="365125"/>
            <a:ext cx="4115993" cy="4648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91E639-16D0-46E0-B58F-4D160B4A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252" y="2586029"/>
            <a:ext cx="4673555" cy="36563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F6DD8-911A-4250-A30B-B6E5D4CA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46" y="5262584"/>
            <a:ext cx="4563034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ФИКСИРУЕМ !</a:t>
            </a:r>
          </a:p>
        </p:txBody>
      </p:sp>
    </p:spTree>
    <p:extLst>
      <p:ext uri="{BB962C8B-B14F-4D97-AF65-F5344CB8AC3E}">
        <p14:creationId xmlns:p14="http://schemas.microsoft.com/office/powerpoint/2010/main" val="42910777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CC73F-46C8-420C-A36F-1AF0436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07975"/>
            <a:ext cx="11267440" cy="835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Тут с фиксацией будет трудновато…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0FD182-C816-4464-BD01-496D0C46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473" y="1177662"/>
            <a:ext cx="7133054" cy="53723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626856-8828-FB84-2D02-E50484631432}"/>
              </a:ext>
            </a:extLst>
          </p:cNvPr>
          <p:cNvSpPr/>
          <p:nvPr/>
        </p:nvSpPr>
        <p:spPr>
          <a:xfrm>
            <a:off x="10403840" y="1143000"/>
            <a:ext cx="1066800" cy="5407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BA8924-7536-3C45-DDE8-37227B22B750}"/>
              </a:ext>
            </a:extLst>
          </p:cNvPr>
          <p:cNvSpPr/>
          <p:nvPr/>
        </p:nvSpPr>
        <p:spPr>
          <a:xfrm>
            <a:off x="782320" y="1143000"/>
            <a:ext cx="1005840" cy="5407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89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157" y="274638"/>
            <a:ext cx="10416208" cy="1612885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Крестовоздвиженская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община сестер милосердия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157" y="1887523"/>
            <a:ext cx="10416208" cy="45658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1854 год </a:t>
            </a:r>
            <a:r>
              <a:rPr lang="ru-RU" sz="3600" b="1" i="1" dirty="0"/>
              <a:t>(битва при </a:t>
            </a:r>
            <a:r>
              <a:rPr lang="ru-RU" sz="3600" b="1" i="1" dirty="0" err="1"/>
              <a:t>Сольферино</a:t>
            </a:r>
            <a:r>
              <a:rPr lang="ru-RU" sz="3600" b="1" i="1" dirty="0"/>
              <a:t> 1859г)</a:t>
            </a:r>
          </a:p>
          <a:p>
            <a:pPr marL="0" indent="0" algn="ctr">
              <a:buNone/>
            </a:pPr>
            <a:r>
              <a:rPr lang="ru-RU" sz="3600" b="1" dirty="0"/>
              <a:t>- 32 сестры и группа врачей под руководством хирурга Николая Ивановича Пирогова отправились на фронт. </a:t>
            </a:r>
          </a:p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Община просуществовала до 1918 года </a:t>
            </a:r>
          </a:p>
          <a:p>
            <a:pPr marL="0" indent="0" algn="ctr">
              <a:buNone/>
            </a:pPr>
            <a:endParaRPr lang="ru-RU" sz="4000" b="1" i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Сестер милосердия награждали Георгиевскими медалями Российской империи с надписью 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«За храбрость». </a:t>
            </a:r>
          </a:p>
        </p:txBody>
      </p:sp>
    </p:spTree>
    <p:extLst>
      <p:ext uri="{BB962C8B-B14F-4D97-AF65-F5344CB8AC3E}">
        <p14:creationId xmlns:p14="http://schemas.microsoft.com/office/powerpoint/2010/main" val="2119316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F8FDD7-EF8E-047B-128B-F92F009C39B7}"/>
              </a:ext>
            </a:extLst>
          </p:cNvPr>
          <p:cNvSpPr/>
          <p:nvPr/>
        </p:nvSpPr>
        <p:spPr>
          <a:xfrm>
            <a:off x="365761" y="268525"/>
            <a:ext cx="2634534" cy="595518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20AFB-4FF6-47B9-AC74-6F569522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9" y="365125"/>
            <a:ext cx="2458711" cy="510095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Нож это еще и УЛИКА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FD311A-F059-4231-8599-762BFA2C4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517" y="268525"/>
            <a:ext cx="5955189" cy="5955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FA2AC-BDBB-4E42-825E-23B686F5A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5" b="24945"/>
          <a:stretch/>
        </p:blipFill>
        <p:spPr>
          <a:xfrm>
            <a:off x="6156959" y="3891995"/>
            <a:ext cx="5803895" cy="269748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559F285-023D-FBFE-3669-6CEC63E07BFA}"/>
              </a:ext>
            </a:extLst>
          </p:cNvPr>
          <p:cNvSpPr/>
          <p:nvPr/>
        </p:nvSpPr>
        <p:spPr>
          <a:xfrm>
            <a:off x="9570720" y="268525"/>
            <a:ext cx="2390134" cy="113855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571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FF75072-4FAC-CE7D-5E04-13D19093EFDD}"/>
              </a:ext>
            </a:extLst>
          </p:cNvPr>
          <p:cNvSpPr/>
          <p:nvPr/>
        </p:nvSpPr>
        <p:spPr>
          <a:xfrm>
            <a:off x="6642594" y="5019993"/>
            <a:ext cx="5196372" cy="14941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67D7-DF82-404C-8CF0-C538DDF7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0" y="5019994"/>
            <a:ext cx="4987696" cy="1472882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пневмоторакс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2D10A8-C91B-40D6-A47F-15F666819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434" y="271145"/>
            <a:ext cx="7142532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D0B33-C327-4779-BEA9-BD42FC5C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9" y="1503680"/>
            <a:ext cx="6102188" cy="501046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71A5815-8E27-115C-044E-81443BF2BA8F}"/>
              </a:ext>
            </a:extLst>
          </p:cNvPr>
          <p:cNvSpPr/>
          <p:nvPr/>
        </p:nvSpPr>
        <p:spPr>
          <a:xfrm>
            <a:off x="320509" y="271145"/>
            <a:ext cx="4048291" cy="8769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80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47269-BFDC-9695-F58A-FA167212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264" y="503980"/>
            <a:ext cx="4544466" cy="112851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ТЕРМИЧЕСКИЕ ОЖОГИ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0CE1B-B79F-EDDA-57ED-7E7EF676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854201"/>
            <a:ext cx="5079365" cy="47111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5C1B9F-FBD7-F15D-6E74-2F5FA0CC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9" y="279400"/>
            <a:ext cx="4165600" cy="416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51D84-E94E-8F16-CF89-C54BDA119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15" y="3124200"/>
            <a:ext cx="4699000" cy="313055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442D5C-184B-AF0A-857B-12CB1367B8D3}"/>
              </a:ext>
            </a:extLst>
          </p:cNvPr>
          <p:cNvSpPr/>
          <p:nvPr/>
        </p:nvSpPr>
        <p:spPr>
          <a:xfrm>
            <a:off x="312079" y="4800600"/>
            <a:ext cx="2735921" cy="17780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419DA3-7ED7-AEB3-E02A-67D5BC0C70AC}"/>
              </a:ext>
            </a:extLst>
          </p:cNvPr>
          <p:cNvSpPr/>
          <p:nvPr/>
        </p:nvSpPr>
        <p:spPr>
          <a:xfrm>
            <a:off x="4927600" y="1854200"/>
            <a:ext cx="1574800" cy="9594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6352315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7E8B12-E576-3B6B-EF42-5085DBAF6C9C}"/>
              </a:ext>
            </a:extLst>
          </p:cNvPr>
          <p:cNvSpPr/>
          <p:nvPr/>
        </p:nvSpPr>
        <p:spPr>
          <a:xfrm>
            <a:off x="838200" y="353695"/>
            <a:ext cx="10515600" cy="15563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BAA17-09A0-4F12-A91F-7B0A6E28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469105"/>
            <a:ext cx="7620000" cy="1325563"/>
          </a:xfrm>
        </p:spPr>
        <p:txBody>
          <a:bodyPr>
            <a:normAutofit fontScale="90000"/>
          </a:bodyPr>
          <a:lstStyle/>
          <a:p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ЖАРА, ЖАРА 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D2DAA4-78E1-4340-9A04-AFD40BD06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8134"/>
            <a:ext cx="10515600" cy="43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37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68A9EA9-3976-2D2E-DE72-8AE502322C86}"/>
              </a:ext>
            </a:extLst>
          </p:cNvPr>
          <p:cNvSpPr/>
          <p:nvPr/>
        </p:nvSpPr>
        <p:spPr>
          <a:xfrm>
            <a:off x="488869" y="274320"/>
            <a:ext cx="6755211" cy="1574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E3724-E95D-4C75-A97B-8BE1ADDA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99694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Тоже сам но другое… ХИМИЯ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091DC5-C6EB-4E04-8B1B-0C356D21C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69" y="2099699"/>
            <a:ext cx="6755211" cy="45076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32A10-EBBE-4EF2-A7AD-0B47B394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79" y="274320"/>
            <a:ext cx="3741420" cy="633306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AD3F75B-52F8-33B6-8201-234959D6EC00}"/>
              </a:ext>
            </a:extLst>
          </p:cNvPr>
          <p:cNvSpPr/>
          <p:nvPr/>
        </p:nvSpPr>
        <p:spPr>
          <a:xfrm>
            <a:off x="11511280" y="250617"/>
            <a:ext cx="284480" cy="63330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761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1D25-57EF-4786-8E48-1E07E4C6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4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НЕБЕСНЫЙ ОГОНЬ…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4C51C1-0C78-4C34-BCD6-03E0766F5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347" y="1375410"/>
            <a:ext cx="9999305" cy="52246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E72A34-0A81-B739-3FF6-64B23535BDE1}"/>
              </a:ext>
            </a:extLst>
          </p:cNvPr>
          <p:cNvSpPr/>
          <p:nvPr/>
        </p:nvSpPr>
        <p:spPr>
          <a:xfrm>
            <a:off x="11353800" y="365125"/>
            <a:ext cx="441960" cy="62349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32A82B-1044-89FC-726C-07118D6C0B11}"/>
              </a:ext>
            </a:extLst>
          </p:cNvPr>
          <p:cNvSpPr/>
          <p:nvPr/>
        </p:nvSpPr>
        <p:spPr>
          <a:xfrm>
            <a:off x="366692" y="365125"/>
            <a:ext cx="426720" cy="62349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10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772C83-B80D-4EF8-8FEB-D7F09559C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800100"/>
            <a:ext cx="10260843" cy="57777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29AF2-43C7-4EF7-B5CF-B124C68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Скоро зима…</a:t>
            </a:r>
          </a:p>
        </p:txBody>
      </p:sp>
    </p:spTree>
    <p:extLst>
      <p:ext uri="{BB962C8B-B14F-4D97-AF65-F5344CB8AC3E}">
        <p14:creationId xmlns:p14="http://schemas.microsoft.com/office/powerpoint/2010/main" val="27979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F28A11E-E059-A4BE-803D-A645FC1AEDC7}"/>
              </a:ext>
            </a:extLst>
          </p:cNvPr>
          <p:cNvSpPr/>
          <p:nvPr/>
        </p:nvSpPr>
        <p:spPr>
          <a:xfrm>
            <a:off x="294216" y="330835"/>
            <a:ext cx="3292264" cy="27476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84E54-3EAE-4B9E-9B4D-C5280176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95" y="1119505"/>
            <a:ext cx="2875280" cy="1325563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ХОЛОД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0EDA36-5701-46CF-9026-B5A6A58CA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282825"/>
            <a:ext cx="5801784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B4638-E1D6-41E7-A9E3-671ADC71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441" y="330835"/>
            <a:ext cx="4591209" cy="5463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B4C69-6317-4911-87B0-5D1B73DC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6" y="3417573"/>
            <a:ext cx="4883451" cy="321659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146F30D-29FB-E68B-2791-958491262CF3}"/>
              </a:ext>
            </a:extLst>
          </p:cNvPr>
          <p:cNvSpPr/>
          <p:nvPr/>
        </p:nvSpPr>
        <p:spPr>
          <a:xfrm>
            <a:off x="8996892" y="330835"/>
            <a:ext cx="2900892" cy="12541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212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C8FF8A1-1B6F-696C-83F5-DF7E5C849901}"/>
              </a:ext>
            </a:extLst>
          </p:cNvPr>
          <p:cNvSpPr/>
          <p:nvPr/>
        </p:nvSpPr>
        <p:spPr>
          <a:xfrm>
            <a:off x="5754848" y="5030481"/>
            <a:ext cx="5889072" cy="11297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F87EC64-C4F6-EBAC-6C54-8949AA707250}"/>
              </a:ext>
            </a:extLst>
          </p:cNvPr>
          <p:cNvSpPr/>
          <p:nvPr/>
        </p:nvSpPr>
        <p:spPr>
          <a:xfrm>
            <a:off x="453006" y="1493240"/>
            <a:ext cx="4697834" cy="46669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F3E6A-C005-5FE5-7F5E-1B158D97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848" y="4932551"/>
            <a:ext cx="588907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ХОРОШИЙ МАЛЬЧИК!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622813-FBB6-691C-3EEF-A4D467ABB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755" r="12117"/>
          <a:stretch/>
        </p:blipFill>
        <p:spPr>
          <a:xfrm>
            <a:off x="5754848" y="356736"/>
            <a:ext cx="588907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796B0-09F3-D51F-2845-3BB3A0DAD438}"/>
              </a:ext>
            </a:extLst>
          </p:cNvPr>
          <p:cNvSpPr txBox="1"/>
          <p:nvPr/>
        </p:nvSpPr>
        <p:spPr>
          <a:xfrm>
            <a:off x="771788" y="1808847"/>
            <a:ext cx="44377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СЛУЧАЕ РАН ПРИ ОКАЗАНИИ ПЕРВОЙ ПОМОЩИ </a:t>
            </a:r>
          </a:p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НАДО СОБЛЮДАТЬ ПРАВИЛА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8F04986-2403-EDE1-5FA3-86B1AF1EB31A}"/>
              </a:ext>
            </a:extLst>
          </p:cNvPr>
          <p:cNvSpPr/>
          <p:nvPr/>
        </p:nvSpPr>
        <p:spPr>
          <a:xfrm>
            <a:off x="453007" y="356736"/>
            <a:ext cx="4697834" cy="7220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4954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76A43F-E3A1-4BA7-8F1B-2A950D3CA666}"/>
              </a:ext>
            </a:extLst>
          </p:cNvPr>
          <p:cNvSpPr/>
          <p:nvPr/>
        </p:nvSpPr>
        <p:spPr>
          <a:xfrm>
            <a:off x="671119" y="813731"/>
            <a:ext cx="5254306" cy="45803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D0DAC-6F6E-CC2D-0899-84A426C4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731"/>
            <a:ext cx="5087225" cy="451327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БЕЗОПАСНОСТЬ !!!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EBC156E-B6C1-3D7E-5386-D890B0CEF3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6794" b="24847"/>
          <a:stretch/>
        </p:blipFill>
        <p:spPr bwMode="auto">
          <a:xfrm>
            <a:off x="6266576" y="813731"/>
            <a:ext cx="5503302" cy="458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77E244-6D4F-574A-624E-11DC1296877C}"/>
              </a:ext>
            </a:extLst>
          </p:cNvPr>
          <p:cNvSpPr/>
          <p:nvPr/>
        </p:nvSpPr>
        <p:spPr>
          <a:xfrm>
            <a:off x="671119" y="5863905"/>
            <a:ext cx="11098759" cy="268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8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0325-A1CF-EB2A-8462-66B98C28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77" y="365125"/>
            <a:ext cx="10919123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Николай Пирогов </a:t>
            </a:r>
            <a:r>
              <a:rPr lang="ru-RU" sz="3600" b="1" dirty="0">
                <a:latin typeface="Arial Black" panose="020B0A04020102020204" pitchFamily="34" charset="0"/>
              </a:rPr>
              <a:t>Крымская война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861026-9456-0A5C-9289-8031C5786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9838" y="1702569"/>
            <a:ext cx="6757485" cy="4790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E1D3C-6F10-F8C1-6AE9-F29020199CCF}"/>
              </a:ext>
            </a:extLst>
          </p:cNvPr>
          <p:cNvSpPr txBox="1"/>
          <p:nvPr/>
        </p:nvSpPr>
        <p:spPr>
          <a:xfrm>
            <a:off x="434677" y="1702569"/>
            <a:ext cx="44141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Крымская война </a:t>
            </a:r>
            <a:r>
              <a:rPr lang="ru-RU" sz="3200" b="1" dirty="0"/>
              <a:t>1853–1856 </a:t>
            </a:r>
            <a:r>
              <a:rPr lang="ru-RU" sz="2400" b="1" dirty="0"/>
              <a:t>годов (Восточная война) — конфликт между Российской империей и коалицией стран (Великобритания, Франция, Османская империя и Сардинское королевство). Боевые действия разворачивались на Кавказе, в Дунайских княжествах, на Балтийском, Чёрном, Белом и Баренцевом морях, а также на Камчатке.</a:t>
            </a:r>
          </a:p>
        </p:txBody>
      </p:sp>
    </p:spTree>
    <p:extLst>
      <p:ext uri="{BB962C8B-B14F-4D97-AF65-F5344CB8AC3E}">
        <p14:creationId xmlns:p14="http://schemas.microsoft.com/office/powerpoint/2010/main" val="5696624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B4F7A-0E54-92F4-6A81-0A83B235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Глубокая рана с кровотечением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29842-0104-BAA0-C9FC-28589146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235" y="1853967"/>
            <a:ext cx="9966122" cy="4322995"/>
          </a:xfrm>
        </p:spPr>
        <p:txBody>
          <a:bodyPr>
            <a:normAutofit/>
          </a:bodyPr>
          <a:lstStyle/>
          <a:p>
            <a:r>
              <a:rPr lang="ru-RU" sz="3600" b="1" dirty="0"/>
              <a:t>давление на рану — прижать чистую ткань или салфетку, надавив ладонью (перчатки)</a:t>
            </a:r>
          </a:p>
          <a:p>
            <a:r>
              <a:rPr lang="ru-RU" sz="3600" b="1" dirty="0"/>
              <a:t>тампонада — в случае глубокой раны полость туго тампонируют бинтом (с </a:t>
            </a:r>
            <a:r>
              <a:rPr lang="ru-RU" sz="3600" b="1" dirty="0" err="1"/>
              <a:t>гемостатиком</a:t>
            </a:r>
            <a:r>
              <a:rPr lang="ru-RU" sz="3600" b="1" dirty="0"/>
              <a:t>?) перед тампонадой важно убедиться, что в ране нет инородных тел</a:t>
            </a:r>
          </a:p>
          <a:p>
            <a:r>
              <a:rPr lang="ru-RU" sz="3600" b="1" dirty="0"/>
              <a:t>давящая повязка (компрессионная бандажная повязка) , фиксация (иммобилизация) </a:t>
            </a:r>
          </a:p>
        </p:txBody>
      </p:sp>
    </p:spTree>
    <p:extLst>
      <p:ext uri="{BB962C8B-B14F-4D97-AF65-F5344CB8AC3E}">
        <p14:creationId xmlns:p14="http://schemas.microsoft.com/office/powerpoint/2010/main" val="29129193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64C60-5B17-7AAB-75FF-4ACE8152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НЕЛЬЗЯ !!!!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16F60-F4F7-89C8-A091-F1CB97E24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Бесконтрольно применять обезболивающие средства</a:t>
            </a:r>
          </a:p>
          <a:p>
            <a:r>
              <a:rPr lang="ru-RU" sz="4000" b="1" dirty="0"/>
              <a:t>Наносить спиртосодержащие растворы непосредственно в полость раны</a:t>
            </a:r>
          </a:p>
          <a:p>
            <a:r>
              <a:rPr lang="ru-RU" sz="4000" b="1" dirty="0"/>
              <a:t>Использовать так называемые «народные методы»</a:t>
            </a:r>
          </a:p>
          <a:p>
            <a:r>
              <a:rPr lang="ru-RU" sz="4000" b="1" dirty="0"/>
              <a:t>ИЗВЛЕКАТЬ ИНОРОДНОЕ ТЕЛО </a:t>
            </a:r>
          </a:p>
        </p:txBody>
      </p:sp>
    </p:spTree>
    <p:extLst>
      <p:ext uri="{BB962C8B-B14F-4D97-AF65-F5344CB8AC3E}">
        <p14:creationId xmlns:p14="http://schemas.microsoft.com/office/powerpoint/2010/main" val="26858033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5831E79-1C4E-498A-1389-E2FDE8F996E1}"/>
              </a:ext>
            </a:extLst>
          </p:cNvPr>
          <p:cNvSpPr/>
          <p:nvPr/>
        </p:nvSpPr>
        <p:spPr>
          <a:xfrm>
            <a:off x="838200" y="377505"/>
            <a:ext cx="10515600" cy="133384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02FE3-61A3-B7E8-2EBF-1E6EAAA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Обязательно обратиться к врачу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876AC-29FC-E63B-60A5-EAFE20F3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081"/>
            <a:ext cx="10515600" cy="44207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укусы животных</a:t>
            </a:r>
          </a:p>
          <a:p>
            <a:r>
              <a:rPr lang="ru-RU" b="1" dirty="0"/>
              <a:t>травмирование маленьких детей</a:t>
            </a:r>
          </a:p>
          <a:p>
            <a:r>
              <a:rPr lang="ru-RU" b="1" dirty="0"/>
              <a:t>рана нанесена ржавым предметом</a:t>
            </a:r>
          </a:p>
          <a:p>
            <a:r>
              <a:rPr lang="ru-RU" b="1" dirty="0"/>
              <a:t>имеет место кровотечение пульсирующего характера</a:t>
            </a:r>
          </a:p>
          <a:p>
            <a:r>
              <a:rPr lang="ru-RU" b="1" dirty="0"/>
              <a:t>при рваных ранах и порезах глубиной и длиной больше 1,5 см</a:t>
            </a:r>
          </a:p>
          <a:p>
            <a:r>
              <a:rPr lang="ru-RU" b="1" dirty="0"/>
              <a:t>кровь не останавливается более 15 минут</a:t>
            </a:r>
          </a:p>
          <a:p>
            <a:r>
              <a:rPr lang="ru-RU" b="1" dirty="0"/>
              <a:t>у пострадавшего наблюдается повышение температуры, тошнота</a:t>
            </a:r>
          </a:p>
          <a:p>
            <a:r>
              <a:rPr lang="ru-RU" b="1" dirty="0"/>
              <a:t>рана воспалена или плохо заживает</a:t>
            </a:r>
          </a:p>
          <a:p>
            <a:r>
              <a:rPr lang="ru-RU" b="1" dirty="0"/>
              <a:t>Очень глубокие раны, сопровождающиеся переломами и/или травмированием внутренних органов </a:t>
            </a:r>
          </a:p>
          <a:p>
            <a:r>
              <a:rPr lang="ru-RU" b="1" dirty="0"/>
              <a:t>Травмы головы </a:t>
            </a:r>
          </a:p>
        </p:txBody>
      </p:sp>
    </p:spTree>
    <p:extLst>
      <p:ext uri="{BB962C8B-B14F-4D97-AF65-F5344CB8AC3E}">
        <p14:creationId xmlns:p14="http://schemas.microsoft.com/office/powerpoint/2010/main" val="32229880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9DBA-AAA9-0E59-6E25-01526B97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556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МЕРОПРИЯТИЙ ПО ОКАЗАНИЮ ПЕРВОЙ ПОМОЩИ И ПОСЛЕДОВАТЕЛЬНОСТЬ ИХ ПРОВЕДЕНИЯ  </a:t>
            </a:r>
            <a:r>
              <a:rPr lang="ru-RU" sz="2000" b="1" i="1" dirty="0"/>
              <a:t>Приложение N 2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24095-3CE8-990D-18A4-DBFE879B9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521"/>
            <a:ext cx="10515600" cy="46082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7. Оказание помощи пострадавшему в принятии лекарственных препаратов для медицинского применения, назначенных ему ранее лечащим врачом.</a:t>
            </a:r>
          </a:p>
          <a:p>
            <a:pPr marL="0" indent="0">
              <a:buNone/>
            </a:pPr>
            <a:r>
              <a:rPr lang="ru-RU" b="1" dirty="0"/>
              <a:t>8. Придание и поддержание оптимального положения тела пострадавшего.</a:t>
            </a:r>
          </a:p>
          <a:p>
            <a:pPr marL="0" indent="0">
              <a:buNone/>
            </a:pPr>
            <a:r>
              <a:rPr lang="ru-RU" b="1" dirty="0"/>
              <a:t>9. Вызов скорой медицинской помощи (если вызов скорой медицинской помощи не был осуществлен ранее), осуществление контроля состояния пострадавшего (наличия сознания, дыхания, кровообращения и отсутствия наружного кровотечения), оказание пострадавшему психологической поддержки, перемещение, транспортировка пострадавшего, передача пострадавшего выездной бригаде скорой медицинской помощи, медицинской организации, специальным службам, сотрудники которых обязаны оказывать первую помощь в соответствии с федеральными законами или иными нормативными правовыми актами *.</a:t>
            </a:r>
          </a:p>
          <a:p>
            <a:pPr marL="0" indent="0">
              <a:buNone/>
            </a:pPr>
            <a:r>
              <a:rPr lang="ru-RU" b="1" dirty="0"/>
              <a:t>* В соответствии с частью 1 статьи 31 Федерального закона N 323-ФЗ.</a:t>
            </a:r>
          </a:p>
        </p:txBody>
      </p:sp>
    </p:spTree>
    <p:extLst>
      <p:ext uri="{BB962C8B-B14F-4D97-AF65-F5344CB8AC3E}">
        <p14:creationId xmlns:p14="http://schemas.microsoft.com/office/powerpoint/2010/main" val="26449183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05964-349D-F74D-DD8D-6F80BC84325C}"/>
              </a:ext>
            </a:extLst>
          </p:cNvPr>
          <p:cNvSpPr/>
          <p:nvPr/>
        </p:nvSpPr>
        <p:spPr>
          <a:xfrm>
            <a:off x="6929306" y="1024257"/>
            <a:ext cx="5025006" cy="4809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FF232-A552-66BB-F095-5BBB2607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804" y="1778465"/>
            <a:ext cx="5020112" cy="3439487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У ВАС ВСЕ ОБЯЗАТЕЛЬНО ПОЛУЧИТЬСЯ…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2BF1BA-4797-F00C-5180-E2F00176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1" r="12767"/>
          <a:stretch/>
        </p:blipFill>
        <p:spPr>
          <a:xfrm>
            <a:off x="332762" y="1024257"/>
            <a:ext cx="6370042" cy="480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2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1816</Words>
  <Application>Microsoft Office PowerPoint</Application>
  <PresentationFormat>Широкоэкранный</PresentationFormat>
  <Paragraphs>252</Paragraphs>
  <Slides>94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94</vt:i4>
      </vt:variant>
    </vt:vector>
  </HeadingPairs>
  <TitlesOfParts>
    <vt:vector size="100" baseType="lpstr">
      <vt:lpstr>Arial</vt:lpstr>
      <vt:lpstr>Arial Black</vt:lpstr>
      <vt:lpstr>Calibri</vt:lpstr>
      <vt:lpstr>Calibri Light</vt:lpstr>
      <vt:lpstr>Тема Office</vt:lpstr>
      <vt:lpstr>1_Тема Office</vt:lpstr>
      <vt:lpstr>Общероссийская общественная организация  «Российский Красный Крест»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это было у НАС</vt:lpstr>
      <vt:lpstr> 1814 год - по распоряжению императрицы Марины Федоровны из Петербуржского «Вдовьего дома» на добровольных началах были приглашены и направлены в больницу  женщины для «прямого назначения» ходить и смотреть за больными </vt:lpstr>
      <vt:lpstr>Крестовоздвиженская община сестер милосердия</vt:lpstr>
      <vt:lpstr>Николай Пирогов Крымская война</vt:lpstr>
      <vt:lpstr>12 мая отмечается Международный день медсестры.  В этот день родилась основательница службы сестер милосердия (Англия и Европа)</vt:lpstr>
      <vt:lpstr>Уход за ранами, чистая одежда, баня, питьевая вода и питание в лазарете…</vt:lpstr>
      <vt:lpstr>Презентация PowerPoint</vt:lpstr>
      <vt:lpstr>Презентация PowerPoint</vt:lpstr>
      <vt:lpstr>Презентация PowerPoint</vt:lpstr>
      <vt:lpstr>В 1867 году в России появилось «Общество попечения о больных и раненых» – впоследствии его переименуют  в Российское общество Красного Креста. </vt:lpstr>
      <vt:lpstr>Презентация PowerPoint</vt:lpstr>
      <vt:lpstr>Учреждена в 1912 году Международным Комитетом Красного Креста в честь Флоренс Найтингейл.</vt:lpstr>
      <vt:lpstr>МЕЖДУНАРОДНЫЙ КОМИТЕТ КРАСНОГО КРЕСТА</vt:lpstr>
      <vt:lpstr>Презентация PowerPoint</vt:lpstr>
      <vt:lpstr>Национальные общества Красного Креста и Красного Полумесяца (НОКК и КП)  192 общества</vt:lpstr>
      <vt:lpstr>Презентация PowerPoint</vt:lpstr>
      <vt:lpstr>Презентация PowerPoint</vt:lpstr>
      <vt:lpstr>Федеральный закон № 323   «ОБ ОСНОВАХ ОХРАНЫ ЗДОРОВЬЯ ГРАЖДАН В РОССИЙСКОЙ ФЕДЕРАЦИИ»                статья 31 </vt:lpstr>
      <vt:lpstr>"Уголовный кодекс РФ"  от 13.06.1996 N 63-ФЗ (ред. от 02.10.2024)</vt:lpstr>
      <vt:lpstr>УК РФ Статья 39 Крайняя необходимость</vt:lpstr>
      <vt:lpstr>МИНИСТЕРСТВО ЗДРАВООХРАНЕНИЯ РОССИЙСКОЙ ФЕДЕРАЦИИ </vt:lpstr>
      <vt:lpstr>ПЕРЕЧЕНЬ СОСТОЯНИЙ,  ПРИ КОТОРЫХ ОКАЗЫВАЕТСЯ  ПЕРВАЯ ПОМОЩЬ</vt:lpstr>
      <vt:lpstr>ПЕРЕЧЕНЬ МЕРОПРИЯТИЙ ПО ОКАЗАНИЮ ПЕРВОЙ ПОМОЩИ И ПОСЛЕДОВАТЕЛЬНОСТЬ ИХ ПРОВЕДЕНИЯ  Приложение N 2</vt:lpstr>
      <vt:lpstr>Презентация PowerPoint</vt:lpstr>
      <vt:lpstr>ЧТО ТО НАДО ДЕЛАТЬ …!!!</vt:lpstr>
      <vt:lpstr>СТОЯТЬ! ОГЛЯНУТЬСЯ!</vt:lpstr>
      <vt:lpstr>Презентация PowerPoint</vt:lpstr>
      <vt:lpstr>Презентация PowerPoint</vt:lpstr>
      <vt:lpstr>Для успешной работы мозга  очень много надо!</vt:lpstr>
      <vt:lpstr>БЕДА, БЕДА…</vt:lpstr>
      <vt:lpstr>Презентация PowerPoint</vt:lpstr>
      <vt:lpstr>Презентация PowerPoint</vt:lpstr>
      <vt:lpstr>ПРИЧИНА ВАМ НЕ ИЗВЕСТНА!</vt:lpstr>
      <vt:lpstr>ВОЗДУХ - СТОП</vt:lpstr>
      <vt:lpstr>Воздух в легкие  должен поступать!!!</vt:lpstr>
      <vt:lpstr>Безопасное боковое положение</vt:lpstr>
      <vt:lpstr>Презентация PowerPoint</vt:lpstr>
      <vt:lpstr>Презентация PowerPoint</vt:lpstr>
      <vt:lpstr>Презентация PowerPoint</vt:lpstr>
      <vt:lpstr>Грудная клетка</vt:lpstr>
      <vt:lpstr>Презентация PowerPoint</vt:lpstr>
      <vt:lpstr>ТРЕПЕТАНИЕ И ФИБРИЛЛЯЦИЯ</vt:lpstr>
      <vt:lpstr>АВТОМАТИЧЕСКИЙ НАРУЖНЫЙ ДЕФИБРИЛЛЯТОР</vt:lpstr>
      <vt:lpstr>Презентация PowerPoint</vt:lpstr>
      <vt:lpstr>ВНИМАНИЕ!</vt:lpstr>
      <vt:lpstr>ДЫШИМ РОТ В РОТ</vt:lpstr>
      <vt:lpstr>Первая Помощь при утоплении</vt:lpstr>
      <vt:lpstr>ПОЭТОМУ АЛГОРИТМ ТАКОЙ</vt:lpstr>
      <vt:lpstr>Презентация PowerPoint</vt:lpstr>
      <vt:lpstr>Презентация PowerPoint</vt:lpstr>
      <vt:lpstr>Что-то Воздуха мне мало…!!!</vt:lpstr>
      <vt:lpstr>Презентация PowerPoint</vt:lpstr>
      <vt:lpstr>Презентация PowerPoint</vt:lpstr>
      <vt:lpstr>Диафрагма – второе сердце</vt:lpstr>
      <vt:lpstr>Презентация PowerPoint</vt:lpstr>
      <vt:lpstr>Презентация PowerPoint</vt:lpstr>
      <vt:lpstr>Презентация PowerPoint</vt:lpstr>
      <vt:lpstr>Презентация PowerPoint</vt:lpstr>
      <vt:lpstr>Один раз – досадная неприятность…</vt:lpstr>
      <vt:lpstr>Презентация PowerPoint</vt:lpstr>
      <vt:lpstr>Презентация PowerPoint</vt:lpstr>
      <vt:lpstr>Нити Фибрина</vt:lpstr>
      <vt:lpstr>Ранение сонной артерии на шее</vt:lpstr>
      <vt:lpstr>ПЛЕЧЕВАЯ АРТЕРИЯ</vt:lpstr>
      <vt:lpstr>Бедренная артерия</vt:lpstr>
      <vt:lpstr>Презентация PowerPoint</vt:lpstr>
      <vt:lpstr>Алгоритм оказания помощи при сильном кровотечении</vt:lpstr>
      <vt:lpstr>И только в … !!!!</vt:lpstr>
      <vt:lpstr>Рана - медленная смерть</vt:lpstr>
      <vt:lpstr>РАНА</vt:lpstr>
      <vt:lpstr>Презентация PowerPoint</vt:lpstr>
      <vt:lpstr>ИНОРОДНОЕ ТЕЛО  из раны не удаляем  </vt:lpstr>
      <vt:lpstr>ФИКСИРУЕМ !</vt:lpstr>
      <vt:lpstr>Тут с фиксацией будет трудновато… </vt:lpstr>
      <vt:lpstr>Нож это еще и УЛИКА</vt:lpstr>
      <vt:lpstr>пневмоторакс</vt:lpstr>
      <vt:lpstr>ТЕРМИЧЕСКИЕ ОЖОГИ</vt:lpstr>
      <vt:lpstr>ЖАРА, ЖАРА …</vt:lpstr>
      <vt:lpstr>Тоже сам но другое… ХИМИЯ</vt:lpstr>
      <vt:lpstr>НЕБЕСНЫЙ ОГОНЬ…</vt:lpstr>
      <vt:lpstr>Скоро зима…</vt:lpstr>
      <vt:lpstr>ХОЛОД</vt:lpstr>
      <vt:lpstr>ХОРОШИЙ МАЛЬЧИК!</vt:lpstr>
      <vt:lpstr>БЕЗОПАСНОСТЬ !!!</vt:lpstr>
      <vt:lpstr>Глубокая рана с кровотечением</vt:lpstr>
      <vt:lpstr>НЕЛЬЗЯ !!!!</vt:lpstr>
      <vt:lpstr>Обязательно обратиться к врачу</vt:lpstr>
      <vt:lpstr>ПЕРЕЧЕНЬ МЕРОПРИЯТИЙ ПО ОКАЗАНИЮ ПЕРВОЙ ПОМОЩИ И ПОСЛЕДОВАТЕЛЬНОСТЬ ИХ ПРОВЕДЕНИЯ  Приложение N 2</vt:lpstr>
      <vt:lpstr>У ВАС ВСЕ ОБЯЗАТЕЛЬНО ПОЛУЧИТЬСЯ… 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Dunno</dc:creator>
  <cp:lastModifiedBy>Дрянных А.А.</cp:lastModifiedBy>
  <cp:revision>53</cp:revision>
  <dcterms:created xsi:type="dcterms:W3CDTF">2024-03-27T15:47:32Z</dcterms:created>
  <dcterms:modified xsi:type="dcterms:W3CDTF">2026-02-08T00:41:04Z</dcterms:modified>
</cp:coreProperties>
</file>